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58" r:id="rId3"/>
    <p:sldId id="258" r:id="rId5"/>
    <p:sldId id="256" r:id="rId6"/>
    <p:sldId id="361" r:id="rId7"/>
    <p:sldId id="376" r:id="rId8"/>
    <p:sldId id="362" r:id="rId9"/>
    <p:sldId id="364" r:id="rId10"/>
    <p:sldId id="363" r:id="rId11"/>
    <p:sldId id="367" r:id="rId12"/>
    <p:sldId id="365" r:id="rId13"/>
    <p:sldId id="366" r:id="rId14"/>
    <p:sldId id="369" r:id="rId15"/>
    <p:sldId id="370" r:id="rId16"/>
    <p:sldId id="371" r:id="rId17"/>
    <p:sldId id="378" r:id="rId18"/>
    <p:sldId id="379" r:id="rId19"/>
    <p:sldId id="381" r:id="rId20"/>
    <p:sldId id="382" r:id="rId21"/>
    <p:sldId id="411" r:id="rId22"/>
    <p:sldId id="377" r:id="rId23"/>
    <p:sldId id="372" r:id="rId24"/>
    <p:sldId id="383" r:id="rId25"/>
    <p:sldId id="373" r:id="rId26"/>
    <p:sldId id="375" r:id="rId27"/>
    <p:sldId id="374" r:id="rId28"/>
    <p:sldId id="384" r:id="rId29"/>
    <p:sldId id="431" r:id="rId30"/>
    <p:sldId id="432" r:id="rId31"/>
    <p:sldId id="385" r:id="rId32"/>
    <p:sldId id="433" r:id="rId33"/>
    <p:sldId id="386" r:id="rId34"/>
    <p:sldId id="389" r:id="rId35"/>
    <p:sldId id="387" r:id="rId36"/>
    <p:sldId id="446" r:id="rId37"/>
    <p:sldId id="388" r:id="rId38"/>
    <p:sldId id="390" r:id="rId39"/>
    <p:sldId id="391" r:id="rId40"/>
    <p:sldId id="392" r:id="rId41"/>
    <p:sldId id="393" r:id="rId42"/>
    <p:sldId id="447" r:id="rId43"/>
    <p:sldId id="448" r:id="rId44"/>
    <p:sldId id="457" r:id="rId45"/>
    <p:sldId id="458" r:id="rId46"/>
    <p:sldId id="462" r:id="rId47"/>
    <p:sldId id="459" r:id="rId48"/>
    <p:sldId id="460" r:id="rId49"/>
    <p:sldId id="461" r:id="rId50"/>
    <p:sldId id="471" r:id="rId51"/>
    <p:sldId id="472" r:id="rId52"/>
    <p:sldId id="474" r:id="rId53"/>
    <p:sldId id="475" r:id="rId54"/>
    <p:sldId id="476" r:id="rId55"/>
    <p:sldId id="394" r:id="rId56"/>
    <p:sldId id="395" r:id="rId57"/>
    <p:sldId id="480" r:id="rId58"/>
  </p:sldIdLst>
  <p:sldSz cx="9144000" cy="6858000" type="screen4x3"/>
  <p:notesSz cx="6858000" cy="9144000"/>
  <p:custDataLst>
    <p:tags r:id="rId6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ng jian" initials="kj" lastIdx="1" clrIdx="0"/>
  <p:cmAuthor id="2" name="David G" initials="DG" lastIdx="1" clrIdx="1"/>
  <p:cmAuthor id="3" name="73402" initials="7"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5F5F6"/>
    <a:srgbClr val="064EA8"/>
    <a:srgbClr val="1F4E79"/>
    <a:srgbClr val="3D74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127" d="100"/>
          <a:sy n="127" d="100"/>
        </p:scale>
        <p:origin x="103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tags" Target="tags/tag41.xml"/><Relationship Id="rId62" Type="http://schemas.openxmlformats.org/officeDocument/2006/relationships/commentAuthors" Target="commentAuthors.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3.xml"/><Relationship Id="rId59" Type="http://schemas.openxmlformats.org/officeDocument/2006/relationships/presProps" Target="presProps.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301BD9-4243-4367-977C-650CCA5948F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CFBAA-4F33-4BF6-B348-50D59E4A3B0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180C721-00F0-49A5-8986-DFDB39C600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fld>
            <a:endParaRPr lang="zh-CN" altLang="en-US"/>
          </a:p>
        </p:txBody>
      </p:sp>
      <p:pic>
        <p:nvPicPr>
          <p:cNvPr id="7" name="图片 6"/>
          <p:cNvPicPr>
            <a:picLocks noChangeAspect="1"/>
          </p:cNvPicPr>
          <p:nvPr userDrawn="1"/>
        </p:nvPicPr>
        <p:blipFill>
          <a:blip r:embed="rId2"/>
          <a:stretch>
            <a:fillRect/>
          </a:stretch>
        </p:blipFill>
        <p:spPr>
          <a:xfrm>
            <a:off x="413385" y="291465"/>
            <a:ext cx="1379220" cy="139128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180C721-00F0-49A5-8986-DFDB39C600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180C721-00F0-49A5-8986-DFDB39C600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180C721-00F0-49A5-8986-DFDB39C600B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8C8E5C5-05D3-4171-9F3F-370131363719}" type="slidenum">
              <a:rPr lang="zh-CN" altLang="en-US" smtClean="0"/>
            </a:fld>
            <a:endParaRPr lang="zh-CN" altLang="en-US"/>
          </a:p>
        </p:txBody>
      </p:sp>
      <p:sp>
        <p:nvSpPr>
          <p:cNvPr id="6" name="矩形 5"/>
          <p:cNvSpPr/>
          <p:nvPr userDrawn="1"/>
        </p:nvSpPr>
        <p:spPr>
          <a:xfrm>
            <a:off x="-2540" y="6558915"/>
            <a:ext cx="9151620" cy="328295"/>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userDrawn="1"/>
        </p:nvCxnSpPr>
        <p:spPr>
          <a:xfrm>
            <a:off x="1188720" y="795655"/>
            <a:ext cx="7957820" cy="1714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descr="ss"/>
          <p:cNvPicPr>
            <a:picLocks noChangeAspect="1"/>
          </p:cNvPicPr>
          <p:nvPr userDrawn="1"/>
        </p:nvPicPr>
        <p:blipFill>
          <a:blip r:embed="rId2"/>
          <a:stretch>
            <a:fillRect/>
          </a:stretch>
        </p:blipFill>
        <p:spPr>
          <a:xfrm>
            <a:off x="561340" y="92710"/>
            <a:ext cx="571500" cy="1069975"/>
          </a:xfrm>
          <a:prstGeom prst="rect">
            <a:avLst/>
          </a:prstGeom>
        </p:spPr>
      </p:pic>
      <p:sp>
        <p:nvSpPr>
          <p:cNvPr id="9" name="文本框 8"/>
          <p:cNvSpPr txBox="1"/>
          <p:nvPr userDrawn="1"/>
        </p:nvSpPr>
        <p:spPr>
          <a:xfrm>
            <a:off x="4716663" y="6584950"/>
            <a:ext cx="4145915" cy="275590"/>
          </a:xfrm>
          <a:prstGeom prst="rect">
            <a:avLst/>
          </a:prstGeom>
          <a:noFill/>
        </p:spPr>
        <p:txBody>
          <a:bodyPr wrap="none" rtlCol="0">
            <a:spAutoFit/>
          </a:bodyPr>
          <a:lstStyle/>
          <a:p>
            <a:r>
              <a:rPr lang="zh-CN" altLang="en-US" sz="1200" dirty="0">
                <a:ln w="10160">
                  <a:noFill/>
                  <a:prstDash val="solid"/>
                </a:ln>
                <a:solidFill>
                  <a:schemeClr val="bg1">
                    <a:alpha val="75000"/>
                  </a:schemeClr>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微软雅黑" panose="020B0503020204020204" pitchFamily="34" charset="-122"/>
              </a:rPr>
              <a:t>吉林大学计算机学院</a:t>
            </a:r>
            <a:r>
              <a:rPr lang="en-US" altLang="zh-CN" sz="1200" dirty="0">
                <a:ln w="10160">
                  <a:noFill/>
                  <a:prstDash val="solid"/>
                </a:ln>
                <a:solidFill>
                  <a:schemeClr val="bg1">
                    <a:alpha val="75000"/>
                  </a:schemeClr>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1200" dirty="0">
                <a:ln w="10160">
                  <a:noFill/>
                  <a:prstDash val="solid"/>
                </a:ln>
                <a:solidFill>
                  <a:schemeClr val="bg1">
                    <a:alpha val="75000"/>
                  </a:schemeClr>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微软雅黑" panose="020B0503020204020204" pitchFamily="34" charset="-122"/>
              </a:rPr>
              <a:t>教学团队课件</a:t>
            </a:r>
            <a:r>
              <a:rPr lang="en-US" altLang="zh-CN" sz="1200" dirty="0">
                <a:ln w="10160">
                  <a:noFill/>
                  <a:prstDash val="solid"/>
                </a:ln>
                <a:solidFill>
                  <a:schemeClr val="bg1">
                    <a:alpha val="75000"/>
                  </a:schemeClr>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微软雅黑" panose="020B0503020204020204" pitchFamily="34" charset="-122"/>
              </a:rPr>
              <a:t> jelly version 1.4.1</a:t>
            </a:r>
            <a:endParaRPr lang="en-US" altLang="zh-CN" sz="1200" dirty="0">
              <a:ln w="10160">
                <a:noFill/>
                <a:prstDash val="solid"/>
              </a:ln>
              <a:solidFill>
                <a:schemeClr val="bg1">
                  <a:alpha val="75000"/>
                </a:schemeClr>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180C721-00F0-49A5-8986-DFDB39C600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180C721-00F0-49A5-8986-DFDB39C600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C8E5C5-05D3-4171-9F3F-3701313637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1"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180C721-00F0-49A5-8986-DFDB39C600B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8C8E5C5-05D3-4171-9F3F-3701313637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180C721-00F0-49A5-8986-DFDB39C600B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8C8E5C5-05D3-4171-9F3F-3701313637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180C721-00F0-49A5-8986-DFDB39C600B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8C8E5C5-05D3-4171-9F3F-3701313637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180C721-00F0-49A5-8986-DFDB39C600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C8E5C5-05D3-4171-9F3F-3701313637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180C721-00F0-49A5-8986-DFDB39C600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C8E5C5-05D3-4171-9F3F-3701313637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3.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80C721-00F0-49A5-8986-DFDB39C600B4}" type="datetimeFigureOut">
              <a:rPr lang="zh-CN" altLang="en-US" smtClean="0"/>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C8E5C5-05D3-4171-9F3F-3701313637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tags" Target="../tags/tag6.xml"/><Relationship Id="rId6" Type="http://schemas.openxmlformats.org/officeDocument/2006/relationships/image" Target="../media/image2.png"/><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tags" Target="../tags/tag12.xml"/><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4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tags" Target="../tags/tag1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2.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2.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image" Target="../media/image55.png"/><Relationship Id="rId1" Type="http://schemas.openxmlformats.org/officeDocument/2006/relationships/image" Target="../media/image54.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2.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2.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2.xml"/><Relationship Id="rId3" Type="http://schemas.openxmlformats.org/officeDocument/2006/relationships/tags" Target="../tags/tag29.xml"/><Relationship Id="rId2" Type="http://schemas.openxmlformats.org/officeDocument/2006/relationships/image" Target="../media/image61.png"/><Relationship Id="rId1" Type="http://schemas.openxmlformats.org/officeDocument/2006/relationships/tags" Target="../tags/tag28.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52.xml.rels><?xml version="1.0" encoding="UTF-8" standalone="yes"?>
<Relationships xmlns="http://schemas.openxmlformats.org/package/2006/relationships"><Relationship Id="rId9" Type="http://schemas.openxmlformats.org/officeDocument/2006/relationships/notesSlide" Target="../notesSlides/notesSlide52.xml"/><Relationship Id="rId8" Type="http://schemas.openxmlformats.org/officeDocument/2006/relationships/slideLayout" Target="../slideLayouts/slideLayout2.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image" Target="../media/image63.png"/><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image" Target="../media/image62.png"/><Relationship Id="rId1" Type="http://schemas.openxmlformats.org/officeDocument/2006/relationships/tags" Target="../tags/tag3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s>
</file>

<file path=ppt/slides/_rels/slide6.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tags" Target="../tags/tag10.xml"/><Relationship Id="rId6" Type="http://schemas.openxmlformats.org/officeDocument/2006/relationships/image" Target="../media/image11.png"/><Relationship Id="rId5" Type="http://schemas.openxmlformats.org/officeDocument/2006/relationships/tags" Target="../tags/tag9.xml"/><Relationship Id="rId4" Type="http://schemas.openxmlformats.org/officeDocument/2006/relationships/image" Target="../media/image10.png"/><Relationship Id="rId3" Type="http://schemas.openxmlformats.org/officeDocument/2006/relationships/tags" Target="../tags/tag8.xml"/><Relationship Id="rId2" Type="http://schemas.openxmlformats.org/officeDocument/2006/relationships/image" Target="../media/image9.png"/><Relationship Id="rId11" Type="http://schemas.openxmlformats.org/officeDocument/2006/relationships/notesSlide" Target="../notesSlides/notesSlide6.xml"/><Relationship Id="rId10" Type="http://schemas.openxmlformats.org/officeDocument/2006/relationships/slideLayout" Target="../slideLayouts/slideLayout2.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PA_直接连接符 17"/>
          <p:cNvCxnSpPr/>
          <p:nvPr>
            <p:custDataLst>
              <p:tags r:id="rId1"/>
            </p:custDataLst>
          </p:nvPr>
        </p:nvCxnSpPr>
        <p:spPr>
          <a:xfrm>
            <a:off x="1331530" y="5109177"/>
            <a:ext cx="6480048" cy="0"/>
          </a:xfrm>
          <a:prstGeom prst="line">
            <a:avLst/>
          </a:prstGeom>
          <a:ln w="15875">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PA_直接连接符 19"/>
          <p:cNvCxnSpPr/>
          <p:nvPr>
            <p:custDataLst>
              <p:tags r:id="rId2"/>
            </p:custDataLst>
          </p:nvPr>
        </p:nvCxnSpPr>
        <p:spPr>
          <a:xfrm>
            <a:off x="1332164" y="1978909"/>
            <a:ext cx="6480048" cy="0"/>
          </a:xfrm>
          <a:prstGeom prst="line">
            <a:avLst/>
          </a:prstGeom>
          <a:ln w="15875">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PA_直接连接符 20"/>
          <p:cNvCxnSpPr/>
          <p:nvPr>
            <p:custDataLst>
              <p:tags r:id="rId3"/>
            </p:custDataLst>
          </p:nvPr>
        </p:nvCxnSpPr>
        <p:spPr>
          <a:xfrm>
            <a:off x="1331528" y="4122092"/>
            <a:ext cx="6480048" cy="0"/>
          </a:xfrm>
          <a:prstGeom prst="line">
            <a:avLst/>
          </a:prstGeom>
          <a:ln w="15875">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PA_淘宝网chenying0907出品 22"/>
          <p:cNvSpPr txBox="1"/>
          <p:nvPr>
            <p:custDataLst>
              <p:tags r:id="rId4"/>
            </p:custDataLst>
          </p:nvPr>
        </p:nvSpPr>
        <p:spPr>
          <a:xfrm>
            <a:off x="2874010" y="4377055"/>
            <a:ext cx="4808855" cy="52197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主讲人：郭东   教授</a:t>
            </a:r>
            <a:r>
              <a:rPr lang="en-US" altLang="zh-CN" sz="2800" b="1" dirty="0">
                <a:latin typeface="微软雅黑" panose="020B0503020204020204" pitchFamily="34" charset="-122"/>
                <a:ea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endParaRPr>
          </a:p>
        </p:txBody>
      </p:sp>
      <p:sp>
        <p:nvSpPr>
          <p:cNvPr id="24" name="PA_淘宝网chenying0907出品 23"/>
          <p:cNvSpPr txBox="1"/>
          <p:nvPr>
            <p:custDataLst>
              <p:tags r:id="rId5"/>
            </p:custDataLst>
          </p:nvPr>
        </p:nvSpPr>
        <p:spPr>
          <a:xfrm>
            <a:off x="4886960" y="6233160"/>
            <a:ext cx="3011170" cy="337185"/>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邮箱：</a:t>
            </a:r>
            <a:r>
              <a:rPr lang="en-US" altLang="zh-CN" sz="1600" b="1" dirty="0">
                <a:latin typeface="微软雅黑" panose="020B0503020204020204" pitchFamily="34" charset="-122"/>
                <a:ea typeface="微软雅黑" panose="020B0503020204020204" pitchFamily="34" charset="-122"/>
              </a:rPr>
              <a:t> guodong@jlu.edu.cn</a:t>
            </a:r>
            <a:endParaRPr lang="zh-CN" altLang="en-US" sz="1600" b="1" dirty="0">
              <a:latin typeface="微软雅黑" panose="020B0503020204020204" pitchFamily="34" charset="-122"/>
              <a:ea typeface="微软雅黑" panose="020B0503020204020204" pitchFamily="34" charset="-122"/>
            </a:endParaRPr>
          </a:p>
        </p:txBody>
      </p:sp>
      <p:pic>
        <p:nvPicPr>
          <p:cNvPr id="2" name="图片 1" descr="ss"/>
          <p:cNvPicPr>
            <a:picLocks noChangeAspect="1"/>
          </p:cNvPicPr>
          <p:nvPr/>
        </p:nvPicPr>
        <p:blipFill>
          <a:blip r:embed="rId6"/>
          <a:stretch>
            <a:fillRect/>
          </a:stretch>
        </p:blipFill>
        <p:spPr>
          <a:xfrm>
            <a:off x="1891665" y="2001520"/>
            <a:ext cx="1157605" cy="2165985"/>
          </a:xfrm>
          <a:prstGeom prst="rect">
            <a:avLst/>
          </a:prstGeom>
        </p:spPr>
      </p:pic>
      <p:sp>
        <p:nvSpPr>
          <p:cNvPr id="4" name="PA_淘宝网chenying0907出品 21"/>
          <p:cNvSpPr txBox="1"/>
          <p:nvPr>
            <p:custDataLst>
              <p:tags r:id="rId7"/>
            </p:custDataLst>
          </p:nvPr>
        </p:nvSpPr>
        <p:spPr>
          <a:xfrm>
            <a:off x="3012440" y="2543175"/>
            <a:ext cx="4592320" cy="1014730"/>
          </a:xfrm>
          <a:prstGeom prst="rect">
            <a:avLst/>
          </a:prstGeom>
          <a:noFill/>
        </p:spPr>
        <p:txBody>
          <a:bodyPr wrap="square" rtlCol="0">
            <a:spAutoFit/>
          </a:bodyPr>
          <a:p>
            <a:pPr algn="ctr"/>
            <a:r>
              <a:rPr lang="en-US" altLang="zh-CN" sz="6000" b="1" dirty="0">
                <a:solidFill>
                  <a:schemeClr val="accent1">
                    <a:lumMod val="50000"/>
                  </a:schemeClr>
                </a:solidFill>
                <a:latin typeface="微软雅黑" panose="020B0503020204020204" pitchFamily="34" charset="-122"/>
                <a:ea typeface="微软雅黑" panose="020B0503020204020204" pitchFamily="34" charset="-122"/>
              </a:rPr>
              <a:t> </a:t>
            </a:r>
            <a:r>
              <a:rPr lang="en-US" sz="6000" b="1" dirty="0">
                <a:solidFill>
                  <a:schemeClr val="accent1">
                    <a:lumMod val="50000"/>
                  </a:schemeClr>
                </a:solidFill>
                <a:latin typeface="微软雅黑" panose="020B0503020204020204" pitchFamily="34" charset="-122"/>
                <a:ea typeface="微软雅黑" panose="020B0503020204020204" pitchFamily="34" charset="-122"/>
              </a:rPr>
              <a:t>Linux</a:t>
            </a:r>
            <a:r>
              <a:rPr lang="zh-CN" altLang="en-US" sz="6000" b="1" dirty="0">
                <a:solidFill>
                  <a:schemeClr val="accent1">
                    <a:lumMod val="50000"/>
                  </a:schemeClr>
                </a:solidFill>
                <a:latin typeface="微软雅黑" panose="020B0503020204020204" pitchFamily="34" charset="-122"/>
                <a:ea typeface="微软雅黑" panose="020B0503020204020204" pitchFamily="34" charset="-122"/>
              </a:rPr>
              <a:t>实践</a:t>
            </a:r>
            <a:r>
              <a:rPr lang="en-US" altLang="zh-CN" sz="6000" b="1"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60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ppt_w</p:attrName>
                                        </p:attrNameLst>
                                      </p:cBhvr>
                                      <p:tavLst>
                                        <p:tav tm="0">
                                          <p:val>
                                            <p:fltVal val="0"/>
                                          </p:val>
                                        </p:tav>
                                        <p:tav tm="100000">
                                          <p:val>
                                            <p:strVal val="#ppt_w"/>
                                          </p:val>
                                        </p:tav>
                                      </p:tavLst>
                                    </p:anim>
                                    <p:anim calcmode="lin" valueType="num">
                                      <p:cBhvr>
                                        <p:cTn id="12" dur="500" fill="hold"/>
                                        <p:tgtEl>
                                          <p:spTgt spid="21"/>
                                        </p:tgtEl>
                                        <p:attrNameLst>
                                          <p:attrName>ppt_h</p:attrName>
                                        </p:attrNameLst>
                                      </p:cBhvr>
                                      <p:tavLst>
                                        <p:tav tm="0">
                                          <p:val>
                                            <p:strVal val="#ppt_h"/>
                                          </p:val>
                                        </p:tav>
                                        <p:tav tm="100000">
                                          <p:val>
                                            <p:strVal val="#ppt_h"/>
                                          </p:val>
                                        </p:tav>
                                      </p:tavLst>
                                    </p:anim>
                                  </p:childTnLst>
                                </p:cTn>
                              </p:par>
                            </p:childTnLst>
                          </p:cTn>
                        </p:par>
                        <p:par>
                          <p:cTn id="13" fill="hold">
                            <p:stCondLst>
                              <p:cond delay="500"/>
                            </p:stCondLst>
                            <p:childTnLst>
                              <p:par>
                                <p:cTn id="14" presetID="9" presetClass="entr" presetSubtype="0" fill="hold" nodeType="afterEffect">
                                  <p:stCondLst>
                                    <p:cond delay="0"/>
                                  </p:stCondLst>
                                  <p:childTnLst>
                                    <p:set>
                                      <p:cBhvr>
                                        <p:cTn id="15" dur="1000" fill="hold">
                                          <p:stCondLst>
                                            <p:cond delay="0"/>
                                          </p:stCondLst>
                                        </p:cTn>
                                        <p:tgtEl>
                                          <p:spTgt spid="2"/>
                                        </p:tgtEl>
                                        <p:attrNameLst>
                                          <p:attrName>style.visibility</p:attrName>
                                        </p:attrNameLst>
                                      </p:cBhvr>
                                      <p:to>
                                        <p:strVal val="visible"/>
                                      </p:to>
                                    </p:set>
                                    <p:animEffect transition="in" filter="dissolve">
                                      <p:cBhvr>
                                        <p:cTn id="16" dur="1000"/>
                                        <p:tgtEl>
                                          <p:spTgt spid="2"/>
                                        </p:tgtEl>
                                      </p:cBhvr>
                                    </p:animEffect>
                                  </p:childTnLst>
                                </p:cTn>
                              </p:par>
                              <p:par>
                                <p:cTn id="17" presetID="17" presetClass="entr" presetSubtype="1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strVal val="#ppt_h"/>
                                          </p:val>
                                        </p:tav>
                                        <p:tav tm="100000">
                                          <p:val>
                                            <p:strVal val="#ppt_h"/>
                                          </p:val>
                                        </p:tav>
                                      </p:tavLst>
                                    </p:anim>
                                  </p:childTnLst>
                                </p:cTn>
                              </p:par>
                            </p:childTnLst>
                          </p:cTn>
                        </p:par>
                        <p:par>
                          <p:cTn id="21" fill="hold">
                            <p:stCondLst>
                              <p:cond delay="1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4"/>
                                        </p:tgtEl>
                                        <p:attrNameLst>
                                          <p:attrName>ppt_y</p:attrName>
                                        </p:attrNameLst>
                                      </p:cBhvr>
                                      <p:tavLst>
                                        <p:tav tm="0">
                                          <p:val>
                                            <p:strVal val="#ppt_y"/>
                                          </p:val>
                                        </p:tav>
                                        <p:tav tm="100000">
                                          <p:val>
                                            <p:strVal val="#ppt_y"/>
                                          </p:val>
                                        </p:tav>
                                      </p:tavLst>
                                    </p:anim>
                                    <p:anim calcmode="lin" valueType="num">
                                      <p:cBhvr>
                                        <p:cTn id="26"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4"/>
                                        </p:tgtEl>
                                      </p:cBhvr>
                                    </p:animEffect>
                                  </p:childTnLst>
                                </p:cTn>
                              </p:par>
                            </p:childTnLst>
                          </p:cTn>
                        </p:par>
                        <p:par>
                          <p:cTn id="29" fill="hold">
                            <p:stCondLst>
                              <p:cond delay="2400"/>
                            </p:stCondLst>
                            <p:childTnLst>
                              <p:par>
                                <p:cTn id="30" presetID="53" presetClass="entr" presetSubtype="16"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p:cTn id="32" dur="500" fill="hold"/>
                                        <p:tgtEl>
                                          <p:spTgt spid="23"/>
                                        </p:tgtEl>
                                        <p:attrNameLst>
                                          <p:attrName>ppt_w</p:attrName>
                                        </p:attrNameLst>
                                      </p:cBhvr>
                                      <p:tavLst>
                                        <p:tav tm="0">
                                          <p:val>
                                            <p:fltVal val="0"/>
                                          </p:val>
                                        </p:tav>
                                        <p:tav tm="100000">
                                          <p:val>
                                            <p:strVal val="#ppt_w"/>
                                          </p:val>
                                        </p:tav>
                                      </p:tavLst>
                                    </p:anim>
                                    <p:anim calcmode="lin" valueType="num">
                                      <p:cBhvr>
                                        <p:cTn id="33" dur="500" fill="hold"/>
                                        <p:tgtEl>
                                          <p:spTgt spid="23"/>
                                        </p:tgtEl>
                                        <p:attrNameLst>
                                          <p:attrName>ppt_h</p:attrName>
                                        </p:attrNameLst>
                                      </p:cBhvr>
                                      <p:tavLst>
                                        <p:tav tm="0">
                                          <p:val>
                                            <p:fltVal val="0"/>
                                          </p:val>
                                        </p:tav>
                                        <p:tav tm="100000">
                                          <p:val>
                                            <p:strVal val="#ppt_h"/>
                                          </p:val>
                                        </p:tav>
                                      </p:tavLst>
                                    </p:anim>
                                    <p:animEffect transition="in" filter="fade">
                                      <p:cBhvr>
                                        <p:cTn id="34" dur="500"/>
                                        <p:tgtEl>
                                          <p:spTgt spid="23"/>
                                        </p:tgtEl>
                                      </p:cBhvr>
                                    </p:animEffect>
                                  </p:childTnLst>
                                </p:cTn>
                              </p:par>
                            </p:childTnLst>
                          </p:cTn>
                        </p:par>
                        <p:par>
                          <p:cTn id="35" fill="hold">
                            <p:stCondLst>
                              <p:cond delay="2900"/>
                            </p:stCondLst>
                            <p:childTnLst>
                              <p:par>
                                <p:cTn id="36" presetID="10" presetClass="entr" presetSubtype="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3.1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与</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UNIX</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建立连接</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459041"/>
          </a:xfrm>
          <a:prstGeom prst="rect">
            <a:avLst/>
          </a:prstGeom>
          <a:noFill/>
          <a:ln w="19050">
            <a:solidFill>
              <a:schemeClr val="accent5"/>
            </a:solidFill>
          </a:ln>
        </p:spPr>
        <p:txBody>
          <a:bodyPr wrap="square" rtlCol="0">
            <a:spAutoFit/>
          </a:bodyPr>
          <a:lstStyle/>
          <a:p>
            <a:pPr lvl="1"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不要用字典里的词（无论何种语言）</a:t>
            </a:r>
            <a:endParaRPr lang="en-US" altLang="zh-CN" sz="2400" dirty="0">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不要用人名、宠物名、地名或某本书上的某个字符串</a:t>
            </a:r>
            <a:endParaRPr lang="en-US" altLang="zh-CN" sz="2400" dirty="0">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不要用姓名和身份标识</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账户名的任何变体</a:t>
            </a:r>
            <a:endParaRPr lang="en-US" altLang="zh-CN" sz="2400" dirty="0">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不要使用别人知道的用户信息、如用户的电话号码和生日等</a:t>
            </a:r>
            <a:endParaRPr lang="en-US" altLang="zh-CN" sz="2400" dirty="0">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不要用键盘上字符的简单组合和容易拼凑的系列</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85030"/>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创建口令规则</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572000" y="2009642"/>
            <a:ext cx="4124304" cy="443362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7695" y="4373245"/>
            <a:ext cx="2844800" cy="979805"/>
          </a:xfrm>
          <a:prstGeom prst="rect">
            <a:avLst/>
          </a:prstGeom>
          <a:ln w="28575" cmpd="sng">
            <a:solidFill>
              <a:schemeClr val="accent1">
                <a:shade val="5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3.1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与</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UNIX</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建立连接</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55817" y="1974939"/>
            <a:ext cx="8239840" cy="3969385"/>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退出系统</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退出系统的三种方法</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exit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[Ctrl-d]</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mn-ea"/>
              </a:rPr>
              <a:t>$ logout  </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需要在登录</a:t>
            </a:r>
            <a:r>
              <a:rPr lang="en-US" altLang="zh-CN" sz="2400" dirty="0">
                <a:latin typeface="微软雅黑" panose="020B0503020204020204" pitchFamily="34" charset="-122"/>
                <a:ea typeface="微软雅黑" panose="020B0503020204020204" pitchFamily="34" charset="-122"/>
              </a:rPr>
              <a:t>shell</a:t>
            </a:r>
            <a:r>
              <a:rPr lang="zh-CN" altLang="en-US" sz="2400" dirty="0">
                <a:latin typeface="微软雅黑" panose="020B0503020204020204" pitchFamily="34" charset="-122"/>
                <a:ea typeface="微软雅黑" panose="020B0503020204020204" pitchFamily="34" charset="-122"/>
              </a:rPr>
              <a:t>中</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退出意味着和系统断开</a:t>
            </a:r>
            <a:r>
              <a:rPr lang="zh-CN" altLang="en-US" sz="2400" dirty="0">
                <a:solidFill>
                  <a:srgbClr val="C00000"/>
                </a:solidFill>
                <a:latin typeface="微软雅黑" panose="020B0503020204020204" pitchFamily="34" charset="-122"/>
                <a:ea typeface="微软雅黑" panose="020B0503020204020204" pitchFamily="34" charset="-122"/>
              </a:rPr>
              <a:t>连接</a:t>
            </a:r>
            <a:r>
              <a:rPr lang="zh-CN" altLang="en-US" sz="2400" dirty="0">
                <a:latin typeface="微软雅黑" panose="020B0503020204020204" pitchFamily="34" charset="-122"/>
                <a:ea typeface="微软雅黑" panose="020B0503020204020204" pitchFamily="34" charset="-122"/>
              </a:rPr>
              <a:t>，结束</a:t>
            </a:r>
            <a:r>
              <a:rPr lang="zh-CN" altLang="en-US" sz="2400" dirty="0">
                <a:solidFill>
                  <a:srgbClr val="C00000"/>
                </a:solidFill>
                <a:latin typeface="微软雅黑" panose="020B0503020204020204" pitchFamily="34" charset="-122"/>
                <a:ea typeface="微软雅黑" panose="020B0503020204020204" pitchFamily="34" charset="-122"/>
              </a:rPr>
              <a:t>会话</a:t>
            </a: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85030"/>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退出系统</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4</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2054" name="Picture 6" descr="https://ss0.bdstatic.com/70cFvHSh_Q1YnxGkpoWK1HF6hhy/it/u=2840823949,4205145393&amp;fm=26&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20962" y="3197941"/>
            <a:ext cx="3143250" cy="15240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497394" y="2043665"/>
            <a:ext cx="3143250" cy="648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用户完成工作后离开</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系统的过程称为退出</a:t>
            </a:r>
            <a:endParaRPr lang="zh-CN" altLang="en-US" sz="2400" dirty="0"/>
          </a:p>
        </p:txBody>
      </p:sp>
      <p:sp>
        <p:nvSpPr>
          <p:cNvPr id="6" name="文本框 5"/>
          <p:cNvSpPr txBox="1"/>
          <p:nvPr/>
        </p:nvSpPr>
        <p:spPr>
          <a:xfrm>
            <a:off x="6962862" y="3598877"/>
            <a:ext cx="1384184" cy="646331"/>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shell</a:t>
            </a:r>
            <a:endParaRPr lang="zh-CN" altLang="en-US" sz="3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bldLst>
      <p:bldP spid="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3.2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使用一些简单的</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UNIX</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命令</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540538"/>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UNIX</a:t>
            </a:r>
            <a:r>
              <a:rPr lang="zh-CN" altLang="en-US" sz="2400" dirty="0">
                <a:latin typeface="微软雅黑" panose="020B0503020204020204" pitchFamily="34" charset="-122"/>
                <a:ea typeface="微软雅黑" panose="020B0503020204020204" pitchFamily="34" charset="-122"/>
              </a:rPr>
              <a:t>系统有几百条命令</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系统工具</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绝大多数命令格式相同</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大部分</a:t>
            </a:r>
            <a:r>
              <a:rPr lang="en-US" altLang="zh-CN" sz="2400" dirty="0">
                <a:solidFill>
                  <a:schemeClr val="accent5"/>
                </a:solidFill>
                <a:latin typeface="微软雅黑" panose="020B0503020204020204" pitchFamily="34" charset="-122"/>
                <a:ea typeface="微软雅黑" panose="020B0503020204020204" pitchFamily="34" charset="-122"/>
              </a:rPr>
              <a:t>UNIX</a:t>
            </a:r>
            <a:r>
              <a:rPr lang="zh-CN" altLang="en-US" sz="2400" dirty="0">
                <a:solidFill>
                  <a:schemeClr val="accent5"/>
                </a:solidFill>
                <a:latin typeface="微软雅黑" panose="020B0503020204020204" pitchFamily="34" charset="-122"/>
                <a:ea typeface="微软雅黑" panose="020B0503020204020204" pitchFamily="34" charset="-122"/>
              </a:rPr>
              <a:t>提供在线帮助</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通过输入命令，告诉系统要做什么事</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命令行中回车键解释为命令行的结束符</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p"/>
            </a:pPr>
            <a:r>
              <a:rPr lang="en-US" altLang="zh-CN" sz="2400" dirty="0">
                <a:latin typeface="微软雅黑" panose="020B0503020204020204" pitchFamily="34" charset="-122"/>
                <a:ea typeface="微软雅黑" panose="020B0503020204020204" pitchFamily="34" charset="-122"/>
              </a:rPr>
              <a:t>date</a:t>
            </a:r>
            <a:r>
              <a:rPr lang="zh-CN" altLang="en-US" sz="2400" dirty="0">
                <a:latin typeface="微软雅黑" panose="020B0503020204020204" pitchFamily="34" charset="-122"/>
                <a:ea typeface="微软雅黑" panose="020B0503020204020204" pitchFamily="34" charset="-122"/>
              </a:rPr>
              <a:t>命令在屏幕上显示当前的日期和时间</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p"/>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85030"/>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命令行</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92396" y="5453582"/>
            <a:ext cx="5286375" cy="742950"/>
          </a:xfrm>
          <a:prstGeom prst="rect">
            <a:avLst/>
          </a:prstGeom>
        </p:spPr>
      </p:pic>
      <p:pic>
        <p:nvPicPr>
          <p:cNvPr id="3074" name="Picture 2" descr="https://ss1.bdstatic.com/70cFvXSh_Q1YnxGkpoWK1HF6hhy/it/u=2859710900,1070824703&amp;fm=26&amp;gp=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8070" y="3834169"/>
            <a:ext cx="1096296" cy="109629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6381300" y="4317343"/>
            <a:ext cx="2064774"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command</a:t>
            </a:r>
            <a:endParaRPr lang="zh-CN" alt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4807973" y="3157137"/>
            <a:ext cx="2560125"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r>
              <a:rPr lang="en-US" altLang="zh-CN" sz="2400" dirty="0">
                <a:latin typeface="微软雅黑" panose="020B0503020204020204" pitchFamily="34" charset="-122"/>
                <a:ea typeface="微软雅黑" panose="020B0503020204020204" pitchFamily="34" charset="-122"/>
              </a:rPr>
              <a:t>help  man  info</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3.2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使用一些简单的</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UNIX</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命令</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897137"/>
            <a:ext cx="8239840" cy="4632871"/>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每个命令行分为三个字段</a:t>
            </a:r>
            <a:endParaRPr lang="en-US" altLang="zh-CN" sz="2400" dirty="0">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命令名  </a:t>
            </a:r>
            <a:endParaRPr lang="en-US" altLang="zh-CN" sz="2400" dirty="0">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选项</a:t>
            </a:r>
            <a:endParaRPr lang="en-US" altLang="zh-CN" sz="2400" dirty="0">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参数</a:t>
            </a:r>
            <a:endParaRPr lang="en-US" altLang="zh-CN" sz="2400" dirty="0">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p"/>
            </a:pP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8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85030"/>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基本的命令格式</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2523797" y="2543304"/>
            <a:ext cx="5534587"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命令  </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选项</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参数</a:t>
            </a:r>
            <a:r>
              <a:rPr lang="en-US" altLang="zh-CN"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6495755" y="2992639"/>
            <a:ext cx="2512376" cy="83099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通常为文件名或路径名</a:t>
            </a:r>
            <a:endParaRPr lang="zh-CN" altLang="en-US" sz="2400" dirty="0">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4091506" y="3115492"/>
            <a:ext cx="0" cy="19495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4091506" y="5065007"/>
            <a:ext cx="17345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721793" y="3778465"/>
            <a:ext cx="2512376" cy="83099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一个或多个单字符选项</a:t>
            </a:r>
            <a:endParaRPr lang="zh-CN" altLang="en-US" sz="2400" dirty="0">
              <a:latin typeface="微软雅黑" panose="020B0503020204020204" pitchFamily="34" charset="-122"/>
              <a:ea typeface="微软雅黑" panose="020B0503020204020204" pitchFamily="34" charset="-122"/>
            </a:endParaRPr>
          </a:p>
        </p:txBody>
      </p:sp>
      <p:cxnSp>
        <p:nvCxnSpPr>
          <p:cNvPr id="25" name="直接连接符 24"/>
          <p:cNvCxnSpPr/>
          <p:nvPr/>
        </p:nvCxnSpPr>
        <p:spPr>
          <a:xfrm flipH="1">
            <a:off x="2680888" y="3115492"/>
            <a:ext cx="1" cy="29339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2672179" y="5995406"/>
            <a:ext cx="3702495" cy="391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495755" y="5379648"/>
            <a:ext cx="2512376"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命令名</a:t>
            </a:r>
            <a:endParaRPr lang="zh-CN" altLang="en-US" sz="2400"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5713076" y="4605658"/>
            <a:ext cx="2982889" cy="83099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连接符，表示这是一个选项</a:t>
            </a:r>
            <a:endParaRPr lang="zh-CN" altLang="en-US" sz="2400" dirty="0">
              <a:latin typeface="微软雅黑" panose="020B0503020204020204" pitchFamily="34" charset="-122"/>
              <a:ea typeface="微软雅黑" panose="020B0503020204020204" pitchFamily="34" charset="-122"/>
            </a:endParaRPr>
          </a:p>
        </p:txBody>
      </p:sp>
      <p:cxnSp>
        <p:nvCxnSpPr>
          <p:cNvPr id="29" name="直接连接符 28"/>
          <p:cNvCxnSpPr/>
          <p:nvPr/>
        </p:nvCxnSpPr>
        <p:spPr>
          <a:xfrm>
            <a:off x="3234516" y="3123820"/>
            <a:ext cx="0" cy="2439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3225807" y="5562880"/>
            <a:ext cx="3148867" cy="103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487039" y="5764574"/>
            <a:ext cx="2512376"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命令提示符</a:t>
            </a:r>
            <a:endParaRPr lang="zh-CN" altLang="en-US" sz="2400" dirty="0">
              <a:latin typeface="微软雅黑" panose="020B0503020204020204" pitchFamily="34" charset="-122"/>
              <a:ea typeface="微软雅黑" panose="020B0503020204020204" pitchFamily="34" charset="-122"/>
            </a:endParaRPr>
          </a:p>
        </p:txBody>
      </p:sp>
      <p:cxnSp>
        <p:nvCxnSpPr>
          <p:cNvPr id="42" name="直接连接符 41"/>
          <p:cNvCxnSpPr/>
          <p:nvPr/>
        </p:nvCxnSpPr>
        <p:spPr>
          <a:xfrm>
            <a:off x="4578509" y="3071641"/>
            <a:ext cx="0" cy="11223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5728979" y="3071641"/>
            <a:ext cx="0" cy="4837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4572000" y="4193963"/>
            <a:ext cx="130116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5728979" y="3555391"/>
            <a:ext cx="766776" cy="53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3336007" y="6049477"/>
            <a:ext cx="304762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图</a:t>
            </a:r>
            <a:r>
              <a:rPr lang="en-US" altLang="zh-CN" sz="2400" dirty="0">
                <a:latin typeface="微软雅黑" panose="020B0503020204020204" pitchFamily="34" charset="-122"/>
                <a:ea typeface="微软雅黑" panose="020B0503020204020204" pitchFamily="34" charset="-122"/>
              </a:rPr>
              <a:t>3.12 </a:t>
            </a:r>
            <a:r>
              <a:rPr lang="zh-CN" altLang="en-US" sz="2400" dirty="0">
                <a:latin typeface="微软雅黑" panose="020B0503020204020204" pitchFamily="34" charset="-122"/>
                <a:ea typeface="微软雅黑" panose="020B0503020204020204" pitchFamily="34" charset="-122"/>
              </a:rPr>
              <a:t>命令行的格式</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3.2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使用一些简单的</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UNIX</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命令</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540538"/>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ls</a:t>
            </a:r>
            <a:r>
              <a:rPr lang="zh-CN" altLang="en-US" sz="2400" dirty="0">
                <a:latin typeface="微软雅黑" panose="020B0503020204020204" pitchFamily="34" charset="-122"/>
                <a:ea typeface="微软雅黑" panose="020B0503020204020204" pitchFamily="34" charset="-122"/>
              </a:rPr>
              <a:t>命令格式实例</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命令本身</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命令</a:t>
            </a:r>
            <a:r>
              <a:rPr lang="en-US" altLang="zh-CN" sz="2400" dirty="0">
                <a:solidFill>
                  <a:schemeClr val="accent5"/>
                </a:solidFill>
                <a:latin typeface="微软雅黑" panose="020B0503020204020204" pitchFamily="34" charset="-122"/>
                <a:ea typeface="微软雅黑" panose="020B0503020204020204" pitchFamily="34" charset="-122"/>
              </a:rPr>
              <a:t>+</a:t>
            </a:r>
            <a:r>
              <a:rPr lang="zh-CN" altLang="en-US" sz="2400" dirty="0">
                <a:solidFill>
                  <a:schemeClr val="accent5"/>
                </a:solidFill>
                <a:latin typeface="微软雅黑" panose="020B0503020204020204" pitchFamily="34" charset="-122"/>
                <a:ea typeface="微软雅黑" panose="020B0503020204020204" pitchFamily="34" charset="-122"/>
              </a:rPr>
              <a:t>单选项</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85030"/>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基本的命令格式</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41991" y="3201808"/>
            <a:ext cx="5534025" cy="800100"/>
          </a:xfrm>
          <a:prstGeom prst="rect">
            <a:avLst/>
          </a:prstGeom>
        </p:spPr>
      </p:pic>
      <p:sp>
        <p:nvSpPr>
          <p:cNvPr id="4" name="矩形 3"/>
          <p:cNvSpPr/>
          <p:nvPr/>
        </p:nvSpPr>
        <p:spPr>
          <a:xfrm>
            <a:off x="2576052" y="2583133"/>
            <a:ext cx="4572000" cy="369332"/>
          </a:xfrm>
          <a:prstGeom prst="rect">
            <a:avLst/>
          </a:prstGeom>
        </p:spPr>
        <p:txBody>
          <a:bodyPr>
            <a:spAutoFit/>
          </a:bodyPr>
          <a:lstStyle/>
          <a:p>
            <a:r>
              <a:rPr lang="zh-CN" altLang="en-US" dirty="0">
                <a:solidFill>
                  <a:srgbClr val="4F4F4F"/>
                </a:solidFill>
                <a:latin typeface="微软雅黑" panose="020B0503020204020204" pitchFamily="34" charset="-122"/>
                <a:ea typeface="微软雅黑" panose="020B0503020204020204" pitchFamily="34" charset="-122"/>
              </a:rPr>
              <a:t>列表中所有文件磁盘空间占用总和，单位块</a:t>
            </a:r>
            <a:endParaRPr lang="zh-CN" altLang="en-US" dirty="0"/>
          </a:p>
        </p:txBody>
      </p:sp>
      <p:sp>
        <p:nvSpPr>
          <p:cNvPr id="10" name="矩形 9"/>
          <p:cNvSpPr/>
          <p:nvPr/>
        </p:nvSpPr>
        <p:spPr>
          <a:xfrm>
            <a:off x="6253480" y="3197821"/>
            <a:ext cx="2418572"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ls</a:t>
            </a:r>
            <a:r>
              <a:rPr lang="zh-CN" altLang="en-US" sz="2000" dirty="0">
                <a:latin typeface="微软雅黑" panose="020B0503020204020204" pitchFamily="34" charset="-122"/>
                <a:ea typeface="微软雅黑" panose="020B0503020204020204" pitchFamily="34" charset="-122"/>
              </a:rPr>
              <a:t>命令本身显示当前目录中的文件名</a:t>
            </a:r>
            <a:endParaRPr lang="zh-CN" altLang="en-US" sz="20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a:stretch>
            <a:fillRect/>
          </a:stretch>
        </p:blipFill>
        <p:spPr>
          <a:xfrm>
            <a:off x="568406" y="5034882"/>
            <a:ext cx="8206464" cy="1093001"/>
          </a:xfrm>
          <a:prstGeom prst="rect">
            <a:avLst/>
          </a:prstGeom>
        </p:spPr>
      </p:pic>
      <p:cxnSp>
        <p:nvCxnSpPr>
          <p:cNvPr id="15" name="直接箭头连接符 14"/>
          <p:cNvCxnSpPr/>
          <p:nvPr/>
        </p:nvCxnSpPr>
        <p:spPr>
          <a:xfrm>
            <a:off x="4758813" y="3427709"/>
            <a:ext cx="1344698"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对话气泡: 矩形 15"/>
          <p:cNvSpPr/>
          <p:nvPr/>
        </p:nvSpPr>
        <p:spPr>
          <a:xfrm>
            <a:off x="5431162" y="4100549"/>
            <a:ext cx="2979011" cy="720270"/>
          </a:xfrm>
          <a:prstGeom prst="wedgeRectCallout">
            <a:avLst>
              <a:gd name="adj1" fmla="val -64332"/>
              <a:gd name="adj2" fmla="val 1074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ls</a:t>
            </a:r>
            <a:r>
              <a:rPr lang="zh-CN" altLang="en-US" sz="2000" dirty="0">
                <a:latin typeface="微软雅黑" panose="020B0503020204020204" pitchFamily="34" charset="-122"/>
                <a:ea typeface="微软雅黑" panose="020B0503020204020204" pitchFamily="34" charset="-122"/>
              </a:rPr>
              <a:t>加上选项</a:t>
            </a:r>
            <a:r>
              <a:rPr lang="en-US" altLang="zh-CN" sz="2000" dirty="0">
                <a:latin typeface="微软雅黑" panose="020B0503020204020204" pitchFamily="34" charset="-122"/>
                <a:ea typeface="微软雅黑" panose="020B0503020204020204" pitchFamily="34" charset="-122"/>
              </a:rPr>
              <a:t>-l</a:t>
            </a:r>
            <a:r>
              <a:rPr lang="zh-CN" altLang="en-US" sz="2000" dirty="0">
                <a:latin typeface="微软雅黑" panose="020B0503020204020204" pitchFamily="34" charset="-122"/>
                <a:ea typeface="微软雅黑" panose="020B0503020204020204" pitchFamily="34" charset="-122"/>
              </a:rPr>
              <a:t>，以长格式列表显示文件详细信息</a:t>
            </a:r>
            <a:endParaRPr lang="zh-CN" altLang="en-US" sz="2000" dirty="0"/>
          </a:p>
        </p:txBody>
      </p:sp>
      <p:sp>
        <p:nvSpPr>
          <p:cNvPr id="20" name="对话气泡: 矩形 19"/>
          <p:cNvSpPr/>
          <p:nvPr/>
        </p:nvSpPr>
        <p:spPr>
          <a:xfrm>
            <a:off x="2576052" y="4091214"/>
            <a:ext cx="1995948" cy="720270"/>
          </a:xfrm>
          <a:prstGeom prst="wedgeRectCallout">
            <a:avLst>
              <a:gd name="adj1" fmla="val 42781"/>
              <a:gd name="adj2" fmla="val 1014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命令和选项之间至少一个分隔符</a:t>
            </a:r>
            <a:endParaRPr lang="zh-CN" altLang="en-US" sz="2000" dirty="0">
              <a:latin typeface="微软雅黑" panose="020B0503020204020204" pitchFamily="34" charset="-122"/>
              <a:ea typeface="微软雅黑" panose="020B0503020204020204" pitchFamily="34" charset="-122"/>
            </a:endParaRPr>
          </a:p>
        </p:txBody>
      </p:sp>
      <p:cxnSp>
        <p:nvCxnSpPr>
          <p:cNvPr id="6" name="直接箭头连接符 5"/>
          <p:cNvCxnSpPr/>
          <p:nvPr/>
        </p:nvCxnSpPr>
        <p:spPr>
          <a:xfrm flipV="1">
            <a:off x="1637212" y="2952467"/>
            <a:ext cx="1175657" cy="238261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607288" y="5351121"/>
            <a:ext cx="1404392" cy="40078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3.2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使用一些简单的</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UNIX</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命令</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540538"/>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ls</a:t>
            </a:r>
            <a:r>
              <a:rPr lang="zh-CN" altLang="en-US" sz="2400" dirty="0">
                <a:latin typeface="微软雅黑" panose="020B0503020204020204" pitchFamily="34" charset="-122"/>
                <a:ea typeface="微软雅黑" panose="020B0503020204020204" pitchFamily="34" charset="-122"/>
              </a:rPr>
              <a:t>命令格式实例</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命令</a:t>
            </a:r>
            <a:r>
              <a:rPr lang="en-US" altLang="zh-CN" sz="2400" dirty="0">
                <a:solidFill>
                  <a:schemeClr val="accent5"/>
                </a:solidFill>
                <a:latin typeface="微软雅黑" panose="020B0503020204020204" pitchFamily="34" charset="-122"/>
                <a:ea typeface="微软雅黑" panose="020B0503020204020204" pitchFamily="34" charset="-122"/>
              </a:rPr>
              <a:t>+</a:t>
            </a:r>
            <a:r>
              <a:rPr lang="zh-CN" altLang="en-US" sz="2400" dirty="0">
                <a:solidFill>
                  <a:schemeClr val="accent5"/>
                </a:solidFill>
                <a:latin typeface="微软雅黑" panose="020B0503020204020204" pitchFamily="34" charset="-122"/>
                <a:ea typeface="微软雅黑" panose="020B0503020204020204" pitchFamily="34" charset="-122"/>
              </a:rPr>
              <a:t>单选项</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命令</a:t>
            </a:r>
            <a:r>
              <a:rPr lang="en-US" altLang="zh-CN" sz="2400" dirty="0">
                <a:solidFill>
                  <a:schemeClr val="accent5"/>
                </a:solidFill>
                <a:latin typeface="微软雅黑" panose="020B0503020204020204" pitchFamily="34" charset="-122"/>
                <a:ea typeface="微软雅黑" panose="020B0503020204020204" pitchFamily="34" charset="-122"/>
              </a:rPr>
              <a:t>+</a:t>
            </a:r>
            <a:r>
              <a:rPr lang="zh-CN" altLang="en-US" sz="2400" dirty="0">
                <a:solidFill>
                  <a:schemeClr val="accent5"/>
                </a:solidFill>
                <a:latin typeface="微软雅黑" panose="020B0503020204020204" pitchFamily="34" charset="-122"/>
                <a:ea typeface="微软雅黑" panose="020B0503020204020204" pitchFamily="34" charset="-122"/>
              </a:rPr>
              <a:t>多选项</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把隐含文件以长格式形式显示出来</a:t>
            </a:r>
            <a:endParaRPr lang="en-US" altLang="zh-CN" sz="2400" dirty="0">
              <a:solidFill>
                <a:schemeClr val="accent5"/>
              </a:solidFill>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85030"/>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基本的命令格式</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4188542" y="3227317"/>
            <a:ext cx="570271" cy="40078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p:cNvCxnSpPr/>
          <p:nvPr/>
        </p:nvCxnSpPr>
        <p:spPr>
          <a:xfrm>
            <a:off x="4758813" y="3427709"/>
            <a:ext cx="1344698"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564526" y="3122998"/>
            <a:ext cx="8239840" cy="638264"/>
          </a:xfrm>
          <a:prstGeom prst="rect">
            <a:avLst/>
          </a:prstGeom>
        </p:spPr>
      </p:pic>
      <p:sp>
        <p:nvSpPr>
          <p:cNvPr id="16" name="对话气泡: 矩形 15"/>
          <p:cNvSpPr/>
          <p:nvPr/>
        </p:nvSpPr>
        <p:spPr>
          <a:xfrm>
            <a:off x="3592419" y="2299278"/>
            <a:ext cx="2525785" cy="720270"/>
          </a:xfrm>
          <a:prstGeom prst="wedgeRectCallout">
            <a:avLst>
              <a:gd name="adj1" fmla="val -73641"/>
              <a:gd name="adj2" fmla="val 784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ls</a:t>
            </a:r>
            <a:r>
              <a:rPr lang="zh-CN" altLang="en-US" sz="2000" dirty="0">
                <a:latin typeface="微软雅黑" panose="020B0503020204020204" pitchFamily="34" charset="-122"/>
                <a:ea typeface="微软雅黑" panose="020B0503020204020204" pitchFamily="34" charset="-122"/>
              </a:rPr>
              <a:t>加上选项</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，显示目录中的隐藏文件</a:t>
            </a:r>
            <a:endParaRPr lang="zh-CN" altLang="en-US" sz="2000" dirty="0"/>
          </a:p>
        </p:txBody>
      </p:sp>
      <p:pic>
        <p:nvPicPr>
          <p:cNvPr id="13" name="图片 12"/>
          <p:cNvPicPr>
            <a:picLocks noChangeAspect="1"/>
          </p:cNvPicPr>
          <p:nvPr/>
        </p:nvPicPr>
        <p:blipFill>
          <a:blip r:embed="rId2"/>
          <a:stretch>
            <a:fillRect/>
          </a:stretch>
        </p:blipFill>
        <p:spPr>
          <a:xfrm>
            <a:off x="555817" y="4692062"/>
            <a:ext cx="8176581" cy="2165938"/>
          </a:xfrm>
          <a:prstGeom prst="rect">
            <a:avLst/>
          </a:prstGeom>
        </p:spPr>
      </p:pic>
      <p:cxnSp>
        <p:nvCxnSpPr>
          <p:cNvPr id="22" name="直接连接符 21"/>
          <p:cNvCxnSpPr/>
          <p:nvPr/>
        </p:nvCxnSpPr>
        <p:spPr>
          <a:xfrm>
            <a:off x="3048000" y="4973477"/>
            <a:ext cx="114054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869577" y="3944983"/>
            <a:ext cx="1854926" cy="638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组合使用多个选项实现复杂需求</a:t>
            </a:r>
            <a:endParaRPr lang="zh-CN" altLang="en-US" dirty="0">
              <a:latin typeface="微软雅黑" panose="020B0503020204020204" pitchFamily="34" charset="-122"/>
              <a:ea typeface="微软雅黑" panose="020B0503020204020204" pitchFamily="34" charset="-122"/>
            </a:endParaRPr>
          </a:p>
        </p:txBody>
      </p:sp>
      <p:sp>
        <p:nvSpPr>
          <p:cNvPr id="27" name="矩形 26"/>
          <p:cNvSpPr/>
          <p:nvPr/>
        </p:nvSpPr>
        <p:spPr>
          <a:xfrm>
            <a:off x="3373674" y="3758401"/>
            <a:ext cx="2051765" cy="6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开头的不同选项间需要有分隔符</a:t>
            </a:r>
            <a:endParaRPr lang="zh-CN" altLang="en-US" dirty="0">
              <a:latin typeface="微软雅黑" panose="020B0503020204020204" pitchFamily="34" charset="-122"/>
              <a:ea typeface="微软雅黑" panose="020B0503020204020204" pitchFamily="34" charset="-122"/>
            </a:endParaRPr>
          </a:p>
        </p:txBody>
      </p:sp>
      <p:cxnSp>
        <p:nvCxnSpPr>
          <p:cNvPr id="29" name="直接箭头连接符 28"/>
          <p:cNvCxnSpPr/>
          <p:nvPr/>
        </p:nvCxnSpPr>
        <p:spPr>
          <a:xfrm flipV="1">
            <a:off x="4293326" y="4476206"/>
            <a:ext cx="1576251" cy="40930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1" name="直接箭头连接符 30"/>
          <p:cNvCxnSpPr>
            <a:endCxn id="27" idx="2"/>
          </p:cNvCxnSpPr>
          <p:nvPr/>
        </p:nvCxnSpPr>
        <p:spPr>
          <a:xfrm flipV="1">
            <a:off x="3805646" y="4358501"/>
            <a:ext cx="593911" cy="52700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subTnLst>
                                    <p:animClr clrSpc="rgb" dir="cw">
                                      <p:cBhvr override="childStyle">
                                        <p:cTn dur="1" fill="hold" display="0" masterRel="nextClick" afterEffect="1"/>
                                        <p:tgtEl>
                                          <p:spTgt spid="22"/>
                                        </p:tgtEl>
                                        <p:attrNameLst>
                                          <p:attrName>ppt_c</p:attrName>
                                        </p:attrNameLst>
                                      </p:cBhvr>
                                      <p:to>
                                        <a:schemeClr val="tx2"/>
                                      </p:to>
                                    </p:animClr>
                                  </p:sub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3.2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使用一些简单的</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UNIX</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命令</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540538"/>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ls</a:t>
            </a:r>
            <a:r>
              <a:rPr lang="zh-CN" altLang="en-US" sz="2400" dirty="0">
                <a:latin typeface="微软雅黑" panose="020B0503020204020204" pitchFamily="34" charset="-122"/>
                <a:ea typeface="微软雅黑" panose="020B0503020204020204" pitchFamily="34" charset="-122"/>
              </a:rPr>
              <a:t>命令格式实例</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命令</a:t>
            </a:r>
            <a:r>
              <a:rPr lang="en-US" altLang="zh-CN" sz="2400" dirty="0">
                <a:solidFill>
                  <a:schemeClr val="accent5"/>
                </a:solidFill>
                <a:latin typeface="微软雅黑" panose="020B0503020204020204" pitchFamily="34" charset="-122"/>
                <a:ea typeface="微软雅黑" panose="020B0503020204020204" pitchFamily="34" charset="-122"/>
              </a:rPr>
              <a:t>+</a:t>
            </a:r>
            <a:r>
              <a:rPr lang="zh-CN" altLang="en-US" sz="2400" dirty="0">
                <a:solidFill>
                  <a:schemeClr val="accent5"/>
                </a:solidFill>
                <a:latin typeface="微软雅黑" panose="020B0503020204020204" pitchFamily="34" charset="-122"/>
                <a:ea typeface="微软雅黑" panose="020B0503020204020204" pitchFamily="34" charset="-122"/>
              </a:rPr>
              <a:t>多选项（另一种写法）</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把隐含文件以长格式形式显示出来</a:t>
            </a:r>
            <a:endParaRPr lang="en-US" altLang="zh-CN" sz="2400" dirty="0">
              <a:solidFill>
                <a:schemeClr val="accent5"/>
              </a:solidFill>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85030"/>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基本的命令格式</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4188542" y="3227317"/>
            <a:ext cx="570271" cy="40078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743511" y="2934896"/>
            <a:ext cx="1854926" cy="638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只写一个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后面叠加选项字母</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708217" y="3603972"/>
            <a:ext cx="7952457" cy="2898798"/>
          </a:xfrm>
          <a:prstGeom prst="rect">
            <a:avLst/>
          </a:prstGeom>
        </p:spPr>
      </p:pic>
      <p:cxnSp>
        <p:nvCxnSpPr>
          <p:cNvPr id="22" name="直接连接符 21"/>
          <p:cNvCxnSpPr/>
          <p:nvPr/>
        </p:nvCxnSpPr>
        <p:spPr>
          <a:xfrm>
            <a:off x="2933812" y="3871751"/>
            <a:ext cx="114054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3970687" y="3533210"/>
            <a:ext cx="1916307" cy="24460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subTnLst>
                                    <p:animClr clrSpc="rgb" dir="cw">
                                      <p:cBhvr override="childStyle">
                                        <p:cTn dur="1" fill="hold" display="0" masterRel="nextClick" afterEffect="1"/>
                                        <p:tgtEl>
                                          <p:spTgt spid="22"/>
                                        </p:tgtEl>
                                        <p:attrNameLst>
                                          <p:attrName>ppt_c</p:attrName>
                                        </p:attrNameLst>
                                      </p:cBhvr>
                                      <p:to>
                                        <a:schemeClr val="tx2"/>
                                      </p:to>
                                    </p:animClr>
                                  </p:sub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3.2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使用一些简单的</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UNIX</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命令</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540538"/>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ls</a:t>
            </a:r>
            <a:r>
              <a:rPr lang="zh-CN" altLang="en-US" sz="2400" dirty="0">
                <a:latin typeface="微软雅黑" panose="020B0503020204020204" pitchFamily="34" charset="-122"/>
                <a:ea typeface="微软雅黑" panose="020B0503020204020204" pitchFamily="34" charset="-122"/>
              </a:rPr>
              <a:t>命令格式实例</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命令</a:t>
            </a:r>
            <a:r>
              <a:rPr lang="en-US" altLang="zh-CN" sz="2400" dirty="0">
                <a:solidFill>
                  <a:schemeClr val="accent5"/>
                </a:solidFill>
                <a:latin typeface="微软雅黑" panose="020B0503020204020204" pitchFamily="34" charset="-122"/>
                <a:ea typeface="微软雅黑" panose="020B0503020204020204" pitchFamily="34" charset="-122"/>
              </a:rPr>
              <a:t>+</a:t>
            </a:r>
            <a:r>
              <a:rPr lang="zh-CN" altLang="en-US" sz="2400" dirty="0">
                <a:solidFill>
                  <a:schemeClr val="accent5"/>
                </a:solidFill>
                <a:latin typeface="微软雅黑" panose="020B0503020204020204" pitchFamily="34" charset="-122"/>
                <a:ea typeface="微软雅黑" panose="020B0503020204020204" pitchFamily="34" charset="-122"/>
              </a:rPr>
              <a:t>参数</a:t>
            </a:r>
            <a:endParaRPr lang="en-US" altLang="zh-CN" sz="2400" dirty="0">
              <a:solidFill>
                <a:schemeClr val="accent5"/>
              </a:solidFill>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85030"/>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基本的命令格式</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4188542" y="3227317"/>
            <a:ext cx="570271" cy="40078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a:off x="564526" y="3211046"/>
            <a:ext cx="8026513" cy="3179832"/>
          </a:xfrm>
          <a:prstGeom prst="rect">
            <a:avLst/>
          </a:prstGeom>
        </p:spPr>
      </p:pic>
      <p:sp>
        <p:nvSpPr>
          <p:cNvPr id="16" name="矩形 15"/>
          <p:cNvSpPr/>
          <p:nvPr/>
        </p:nvSpPr>
        <p:spPr>
          <a:xfrm>
            <a:off x="5431657" y="2536967"/>
            <a:ext cx="2623772" cy="638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参数</a:t>
            </a:r>
            <a:r>
              <a:rPr lang="en-US" altLang="zh-CN" sz="2000" dirty="0">
                <a:latin typeface="微软雅黑" panose="020B0503020204020204" pitchFamily="34" charset="-122"/>
                <a:ea typeface="微软雅黑" panose="020B0503020204020204" pitchFamily="34" charset="-122"/>
              </a:rPr>
              <a:t>/boot</a:t>
            </a:r>
            <a:r>
              <a:rPr lang="zh-CN" altLang="en-US" sz="2000" dirty="0">
                <a:latin typeface="微软雅黑" panose="020B0503020204020204" pitchFamily="34" charset="-122"/>
                <a:ea typeface="微软雅黑" panose="020B0503020204020204" pitchFamily="34" charset="-122"/>
              </a:rPr>
              <a:t>指出要显示哪个目录中的文件</a:t>
            </a:r>
            <a:endParaRPr lang="zh-CN" altLang="en-US" sz="2000" dirty="0">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2936699" y="3479156"/>
            <a:ext cx="114054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4077241" y="3227486"/>
            <a:ext cx="1456303" cy="212321"/>
          </a:xfrm>
          <a:prstGeom prst="straightConnector1">
            <a:avLst/>
          </a:prstGeom>
          <a:ln>
            <a:solidFill>
              <a:schemeClr val="bg1"/>
            </a:solidFill>
            <a:tailEnd type="triangle"/>
          </a:ln>
        </p:spPr>
        <p:style>
          <a:lnRef idx="3">
            <a:schemeClr val="accent3"/>
          </a:lnRef>
          <a:fillRef idx="0">
            <a:schemeClr val="accent3"/>
          </a:fillRef>
          <a:effectRef idx="2">
            <a:schemeClr val="accent3"/>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subTnLst>
                                    <p:animClr clrSpc="rgb" dir="cw">
                                      <p:cBhvr override="childStyle">
                                        <p:cTn dur="1" fill="hold" display="0" masterRel="nextClick" afterEffect="1"/>
                                        <p:tgtEl>
                                          <p:spTgt spid="17"/>
                                        </p:tgtEl>
                                        <p:attrNameLst>
                                          <p:attrName>ppt_c</p:attrName>
                                        </p:attrNameLst>
                                      </p:cBhvr>
                                      <p:to>
                                        <a:schemeClr val="tx2"/>
                                      </p:to>
                                    </p:animClr>
                                  </p:sub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3.2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使用一些简单的</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UNIX</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命令</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540538"/>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ls</a:t>
            </a:r>
            <a:r>
              <a:rPr lang="zh-CN" altLang="en-US" sz="2400" dirty="0">
                <a:latin typeface="微软雅黑" panose="020B0503020204020204" pitchFamily="34" charset="-122"/>
                <a:ea typeface="微软雅黑" panose="020B0503020204020204" pitchFamily="34" charset="-122"/>
              </a:rPr>
              <a:t>命令格式实例</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命令</a:t>
            </a:r>
            <a:r>
              <a:rPr lang="en-US" altLang="zh-CN" sz="2400" dirty="0">
                <a:solidFill>
                  <a:schemeClr val="accent5"/>
                </a:solidFill>
                <a:latin typeface="微软雅黑" panose="020B0503020204020204" pitchFamily="34" charset="-122"/>
                <a:ea typeface="微软雅黑" panose="020B0503020204020204" pitchFamily="34" charset="-122"/>
              </a:rPr>
              <a:t>+</a:t>
            </a:r>
            <a:r>
              <a:rPr lang="zh-CN" altLang="en-US" sz="2400" dirty="0">
                <a:solidFill>
                  <a:schemeClr val="accent5"/>
                </a:solidFill>
                <a:latin typeface="微软雅黑" panose="020B0503020204020204" pitchFamily="34" charset="-122"/>
                <a:ea typeface="微软雅黑" panose="020B0503020204020204" pitchFamily="34" charset="-122"/>
              </a:rPr>
              <a:t>选项</a:t>
            </a:r>
            <a:r>
              <a:rPr lang="en-US" altLang="zh-CN" sz="2400" dirty="0">
                <a:solidFill>
                  <a:schemeClr val="accent5"/>
                </a:solidFill>
                <a:latin typeface="微软雅黑" panose="020B0503020204020204" pitchFamily="34" charset="-122"/>
                <a:ea typeface="微软雅黑" panose="020B0503020204020204" pitchFamily="34" charset="-122"/>
              </a:rPr>
              <a:t>+</a:t>
            </a:r>
            <a:r>
              <a:rPr lang="zh-CN" altLang="en-US" sz="2400" dirty="0">
                <a:solidFill>
                  <a:schemeClr val="accent5"/>
                </a:solidFill>
                <a:latin typeface="微软雅黑" panose="020B0503020204020204" pitchFamily="34" charset="-122"/>
                <a:ea typeface="微软雅黑" panose="020B0503020204020204" pitchFamily="34" charset="-122"/>
              </a:rPr>
              <a:t>参数</a:t>
            </a:r>
            <a:endParaRPr lang="en-US" altLang="zh-CN" sz="2400" dirty="0">
              <a:solidFill>
                <a:schemeClr val="accent5"/>
              </a:solidFill>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85030"/>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基本的命令格式</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4188542" y="3227317"/>
            <a:ext cx="570271" cy="40078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678987" y="3101213"/>
            <a:ext cx="7900487" cy="3448094"/>
          </a:xfrm>
          <a:prstGeom prst="rect">
            <a:avLst/>
          </a:prstGeom>
        </p:spPr>
      </p:pic>
      <p:cxnSp>
        <p:nvCxnSpPr>
          <p:cNvPr id="17" name="直接连接符 16"/>
          <p:cNvCxnSpPr/>
          <p:nvPr/>
        </p:nvCxnSpPr>
        <p:spPr>
          <a:xfrm>
            <a:off x="2762527" y="3357236"/>
            <a:ext cx="131471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3.2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使用一些简单的</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UNIX</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命令</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632871"/>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不同流派</a:t>
            </a:r>
            <a:r>
              <a:rPr lang="en-US" altLang="zh-CN" sz="2400" dirty="0">
                <a:latin typeface="微软雅黑" panose="020B0503020204020204" pitchFamily="34" charset="-122"/>
                <a:ea typeface="微软雅黑" panose="020B0503020204020204" pitchFamily="34" charset="-122"/>
              </a:rPr>
              <a:t>Unix</a:t>
            </a:r>
            <a:r>
              <a:rPr lang="zh-CN" altLang="en-US" sz="2400" dirty="0">
                <a:latin typeface="微软雅黑" panose="020B0503020204020204" pitchFamily="34" charset="-122"/>
                <a:ea typeface="微软雅黑" panose="020B0503020204020204" pitchFamily="34" charset="-122"/>
              </a:rPr>
              <a:t>的选项</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en-US" altLang="zh-CN" sz="2400" dirty="0">
                <a:solidFill>
                  <a:schemeClr val="accent5"/>
                </a:solidFill>
                <a:latin typeface="微软雅黑" panose="020B0503020204020204" pitchFamily="34" charset="-122"/>
                <a:ea typeface="微软雅黑" panose="020B0503020204020204" pitchFamily="34" charset="-122"/>
              </a:rPr>
              <a:t>System V</a:t>
            </a:r>
            <a:r>
              <a:rPr lang="zh-CN" altLang="en-US" sz="2400" dirty="0">
                <a:solidFill>
                  <a:schemeClr val="accent5"/>
                </a:solidFill>
                <a:latin typeface="微软雅黑" panose="020B0503020204020204" pitchFamily="34" charset="-122"/>
                <a:ea typeface="微软雅黑" panose="020B0503020204020204" pitchFamily="34" charset="-122"/>
              </a:rPr>
              <a:t>、</a:t>
            </a:r>
            <a:r>
              <a:rPr lang="en-US" altLang="zh-CN" sz="2400" dirty="0">
                <a:solidFill>
                  <a:schemeClr val="accent5"/>
                </a:solidFill>
                <a:latin typeface="微软雅黑" panose="020B0503020204020204" pitchFamily="34" charset="-122"/>
                <a:ea typeface="微软雅黑" panose="020B0503020204020204" pitchFamily="34" charset="-122"/>
              </a:rPr>
              <a:t>BSD</a:t>
            </a:r>
            <a:r>
              <a:rPr lang="zh-CN" altLang="en-US" sz="2400" dirty="0">
                <a:solidFill>
                  <a:schemeClr val="accent5"/>
                </a:solidFill>
                <a:latin typeface="微软雅黑" panose="020B0503020204020204" pitchFamily="34" charset="-122"/>
                <a:ea typeface="微软雅黑" panose="020B0503020204020204" pitchFamily="34" charset="-122"/>
              </a:rPr>
              <a:t>、</a:t>
            </a:r>
            <a:r>
              <a:rPr lang="en-US" altLang="zh-CN" sz="2400" dirty="0">
                <a:solidFill>
                  <a:schemeClr val="accent5"/>
                </a:solidFill>
                <a:latin typeface="微软雅黑" panose="020B0503020204020204" pitchFamily="34" charset="-122"/>
                <a:ea typeface="微软雅黑" panose="020B0503020204020204" pitchFamily="34" charset="-122"/>
              </a:rPr>
              <a:t>GNU</a:t>
            </a:r>
            <a:r>
              <a:rPr lang="zh-CN" altLang="en-US" sz="2400" dirty="0">
                <a:solidFill>
                  <a:schemeClr val="accent5"/>
                </a:solidFill>
                <a:latin typeface="微软雅黑" panose="020B0503020204020204" pitchFamily="34" charset="-122"/>
                <a:ea typeface="微软雅黑" panose="020B0503020204020204" pitchFamily="34" charset="-122"/>
              </a:rPr>
              <a:t>流派选项的写法不同</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不同流派</a:t>
            </a:r>
            <a:r>
              <a:rPr lang="en-US" altLang="zh-CN" sz="2400" dirty="0">
                <a:latin typeface="微软雅黑" panose="020B0503020204020204" pitchFamily="34" charset="-122"/>
                <a:ea typeface="微软雅黑" panose="020B0503020204020204" pitchFamily="34" charset="-122"/>
              </a:rPr>
              <a:t>Unix</a:t>
            </a:r>
            <a:r>
              <a:rPr lang="zh-CN" altLang="en-US" sz="2400" dirty="0">
                <a:latin typeface="微软雅黑" panose="020B0503020204020204" pitchFamily="34" charset="-122"/>
                <a:ea typeface="微软雅黑" panose="020B0503020204020204" pitchFamily="34" charset="-122"/>
              </a:rPr>
              <a:t>的选项实例</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en-US" altLang="zh-CN" sz="2400" dirty="0">
              <a:solidFill>
                <a:schemeClr val="accent5"/>
              </a:solidFill>
              <a:latin typeface="微软雅黑" panose="020B0503020204020204" pitchFamily="34" charset="-122"/>
              <a:ea typeface="微软雅黑" panose="020B0503020204020204" pitchFamily="34" charset="-122"/>
            </a:endParaRPr>
          </a:p>
          <a:p>
            <a:pPr>
              <a:lnSpc>
                <a:spcPct val="150000"/>
              </a:lnSpc>
            </a:pPr>
            <a:endParaRPr lang="en-US" altLang="zh-CN" sz="28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85030"/>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基本的命令格式</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4188542" y="3227317"/>
            <a:ext cx="570271" cy="40078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表格 1"/>
          <p:cNvGraphicFramePr>
            <a:graphicFrameLocks noGrp="1"/>
          </p:cNvGraphicFramePr>
          <p:nvPr/>
        </p:nvGraphicFramePr>
        <p:xfrm>
          <a:off x="1073879" y="3146292"/>
          <a:ext cx="6157240" cy="1165365"/>
        </p:xfrm>
        <a:graphic>
          <a:graphicData uri="http://schemas.openxmlformats.org/drawingml/2006/table">
            <a:tbl>
              <a:tblPr firstRow="1" bandRow="1">
                <a:tableStyleId>{5C22544A-7EE6-4342-B048-85BDC9FD1C3A}</a:tableStyleId>
              </a:tblPr>
              <a:tblGrid>
                <a:gridCol w="1539310"/>
                <a:gridCol w="1539310"/>
                <a:gridCol w="1539310"/>
                <a:gridCol w="1539310"/>
              </a:tblGrid>
              <a:tr h="388455">
                <a:tc>
                  <a:txBody>
                    <a:bodyPr/>
                    <a:lstStyle/>
                    <a:p>
                      <a:endParaRPr lang="zh-CN" altLang="en-US" b="0" dirty="0">
                        <a:latin typeface="微软雅黑" panose="020B0503020204020204" pitchFamily="34" charset="-122"/>
                        <a:ea typeface="微软雅黑" panose="020B0503020204020204" pitchFamily="34" charset="-122"/>
                      </a:endParaRPr>
                    </a:p>
                  </a:txBody>
                  <a:tcPr/>
                </a:tc>
                <a:tc>
                  <a:txBody>
                    <a:bodyPr/>
                    <a:lstStyle/>
                    <a:p>
                      <a:r>
                        <a:rPr lang="en-US" altLang="zh-CN" b="0" dirty="0">
                          <a:latin typeface="微软雅黑" panose="020B0503020204020204" pitchFamily="34" charset="-122"/>
                          <a:ea typeface="微软雅黑" panose="020B0503020204020204" pitchFamily="34" charset="-122"/>
                        </a:rPr>
                        <a:t>System V</a:t>
                      </a:r>
                      <a:endParaRPr lang="zh-CN" altLang="en-US" b="0" dirty="0">
                        <a:latin typeface="微软雅黑" panose="020B0503020204020204" pitchFamily="34" charset="-122"/>
                        <a:ea typeface="微软雅黑" panose="020B0503020204020204" pitchFamily="34" charset="-122"/>
                      </a:endParaRPr>
                    </a:p>
                  </a:txBody>
                  <a:tcPr/>
                </a:tc>
                <a:tc>
                  <a:txBody>
                    <a:bodyPr/>
                    <a:lstStyle/>
                    <a:p>
                      <a:r>
                        <a:rPr lang="en-US" altLang="zh-CN" b="0" dirty="0">
                          <a:latin typeface="微软雅黑" panose="020B0503020204020204" pitchFamily="34" charset="-122"/>
                          <a:ea typeface="微软雅黑" panose="020B0503020204020204" pitchFamily="34" charset="-122"/>
                        </a:rPr>
                        <a:t>BSD</a:t>
                      </a:r>
                      <a:endParaRPr lang="zh-CN" altLang="en-US" b="0" dirty="0">
                        <a:latin typeface="微软雅黑" panose="020B0503020204020204" pitchFamily="34" charset="-122"/>
                        <a:ea typeface="微软雅黑" panose="020B0503020204020204" pitchFamily="34" charset="-122"/>
                      </a:endParaRPr>
                    </a:p>
                  </a:txBody>
                  <a:tcPr/>
                </a:tc>
                <a:tc>
                  <a:txBody>
                    <a:bodyPr/>
                    <a:lstStyle/>
                    <a:p>
                      <a:r>
                        <a:rPr lang="en-US" altLang="zh-CN" b="0" dirty="0">
                          <a:latin typeface="微软雅黑" panose="020B0503020204020204" pitchFamily="34" charset="-122"/>
                          <a:ea typeface="微软雅黑" panose="020B0503020204020204" pitchFamily="34" charset="-122"/>
                        </a:rPr>
                        <a:t>GNU</a:t>
                      </a:r>
                      <a:endParaRPr lang="zh-CN" altLang="en-US" b="0" dirty="0">
                        <a:latin typeface="微软雅黑" panose="020B0503020204020204" pitchFamily="34" charset="-122"/>
                        <a:ea typeface="微软雅黑" panose="020B0503020204020204" pitchFamily="34" charset="-122"/>
                      </a:endParaRPr>
                    </a:p>
                  </a:txBody>
                  <a:tcPr/>
                </a:tc>
              </a:tr>
              <a:tr h="388455">
                <a:tc>
                  <a:txBody>
                    <a:bodyPr/>
                    <a:lstStyle/>
                    <a:p>
                      <a:r>
                        <a:rPr lang="zh-CN" altLang="en-US" b="0" dirty="0">
                          <a:latin typeface="微软雅黑" panose="020B0503020204020204" pitchFamily="34" charset="-122"/>
                          <a:ea typeface="微软雅黑" panose="020B0503020204020204" pitchFamily="34" charset="-122"/>
                        </a:rPr>
                        <a:t>连接符</a:t>
                      </a:r>
                      <a:endParaRPr lang="zh-CN" altLang="en-US" b="0" dirty="0">
                        <a:latin typeface="微软雅黑" panose="020B0503020204020204" pitchFamily="34" charset="-122"/>
                        <a:ea typeface="微软雅黑" panose="020B0503020204020204" pitchFamily="34" charset="-122"/>
                      </a:endParaRPr>
                    </a:p>
                  </a:txBody>
                  <a:tcPr/>
                </a:tc>
                <a:tc>
                  <a:txBody>
                    <a:bodyPr/>
                    <a:lstStyle/>
                    <a:p>
                      <a:r>
                        <a:rPr lang="en-US" altLang="zh-CN" b="0" dirty="0">
                          <a:latin typeface="微软雅黑" panose="020B0503020204020204" pitchFamily="34" charset="-122"/>
                          <a:ea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endParaRPr>
                    </a:p>
                  </a:txBody>
                  <a:tcPr/>
                </a:tc>
                <a:tc>
                  <a:txBody>
                    <a:bodyPr/>
                    <a:lstStyle/>
                    <a:p>
                      <a:r>
                        <a:rPr lang="zh-CN" altLang="en-US" b="0" dirty="0">
                          <a:latin typeface="微软雅黑" panose="020B0503020204020204" pitchFamily="34" charset="-122"/>
                          <a:ea typeface="微软雅黑" panose="020B0503020204020204" pitchFamily="34" charset="-122"/>
                        </a:rPr>
                        <a:t>无</a:t>
                      </a:r>
                      <a:endParaRPr lang="zh-CN" altLang="en-US" b="0" dirty="0">
                        <a:latin typeface="微软雅黑" panose="020B0503020204020204" pitchFamily="34" charset="-122"/>
                        <a:ea typeface="微软雅黑" panose="020B0503020204020204" pitchFamily="34" charset="-122"/>
                      </a:endParaRPr>
                    </a:p>
                  </a:txBody>
                  <a:tcPr/>
                </a:tc>
                <a:tc>
                  <a:txBody>
                    <a:bodyPr/>
                    <a:lstStyle/>
                    <a:p>
                      <a:r>
                        <a:rPr lang="en-US" altLang="zh-CN" b="0" dirty="0">
                          <a:latin typeface="微软雅黑" panose="020B0503020204020204" pitchFamily="34" charset="-122"/>
                          <a:ea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endParaRPr>
                    </a:p>
                  </a:txBody>
                  <a:tcPr/>
                </a:tc>
              </a:tr>
              <a:tr h="388455">
                <a:tc>
                  <a:txBody>
                    <a:bodyPr/>
                    <a:lstStyle/>
                    <a:p>
                      <a:r>
                        <a:rPr lang="zh-CN" altLang="en-US" b="0" dirty="0">
                          <a:latin typeface="微软雅黑" panose="020B0503020204020204" pitchFamily="34" charset="-122"/>
                          <a:ea typeface="微软雅黑" panose="020B0503020204020204" pitchFamily="34" charset="-122"/>
                        </a:rPr>
                        <a:t>选项表示</a:t>
                      </a:r>
                      <a:endParaRPr lang="zh-CN" altLang="en-US" b="0" dirty="0">
                        <a:latin typeface="微软雅黑" panose="020B0503020204020204" pitchFamily="34" charset="-122"/>
                        <a:ea typeface="微软雅黑" panose="020B0503020204020204" pitchFamily="34" charset="-122"/>
                      </a:endParaRPr>
                    </a:p>
                  </a:txBody>
                  <a:tcPr/>
                </a:tc>
                <a:tc>
                  <a:txBody>
                    <a:bodyPr/>
                    <a:lstStyle/>
                    <a:p>
                      <a:r>
                        <a:rPr lang="zh-CN" altLang="en-US" b="0" dirty="0">
                          <a:latin typeface="微软雅黑" panose="020B0503020204020204" pitchFamily="34" charset="-122"/>
                          <a:ea typeface="微软雅黑" panose="020B0503020204020204" pitchFamily="34" charset="-122"/>
                        </a:rPr>
                        <a:t>字母</a:t>
                      </a:r>
                      <a:endParaRPr lang="zh-CN" altLang="en-US" b="0" dirty="0">
                        <a:latin typeface="微软雅黑" panose="020B0503020204020204" pitchFamily="34" charset="-122"/>
                        <a:ea typeface="微软雅黑" panose="020B0503020204020204" pitchFamily="34" charset="-122"/>
                      </a:endParaRPr>
                    </a:p>
                  </a:txBody>
                  <a:tcPr/>
                </a:tc>
                <a:tc>
                  <a:txBody>
                    <a:bodyPr/>
                    <a:lstStyle/>
                    <a:p>
                      <a:r>
                        <a:rPr lang="zh-CN" altLang="en-US" b="0" dirty="0">
                          <a:latin typeface="微软雅黑" panose="020B0503020204020204" pitchFamily="34" charset="-122"/>
                          <a:ea typeface="微软雅黑" panose="020B0503020204020204" pitchFamily="34" charset="-122"/>
                        </a:rPr>
                        <a:t>字母</a:t>
                      </a:r>
                      <a:endParaRPr lang="zh-CN" altLang="en-US" b="0" dirty="0">
                        <a:latin typeface="微软雅黑" panose="020B0503020204020204" pitchFamily="34" charset="-122"/>
                        <a:ea typeface="微软雅黑" panose="020B0503020204020204" pitchFamily="34" charset="-122"/>
                      </a:endParaRPr>
                    </a:p>
                  </a:txBody>
                  <a:tcPr/>
                </a:tc>
                <a:tc>
                  <a:txBody>
                    <a:bodyPr/>
                    <a:lstStyle/>
                    <a:p>
                      <a:r>
                        <a:rPr lang="zh-CN" altLang="en-US" b="0" dirty="0">
                          <a:latin typeface="微软雅黑" panose="020B0503020204020204" pitchFamily="34" charset="-122"/>
                          <a:ea typeface="微软雅黑" panose="020B0503020204020204" pitchFamily="34" charset="-122"/>
                        </a:rPr>
                        <a:t>单词</a:t>
                      </a:r>
                      <a:endParaRPr lang="zh-CN" altLang="en-US" b="0" dirty="0">
                        <a:latin typeface="微软雅黑" panose="020B0503020204020204" pitchFamily="34" charset="-122"/>
                        <a:ea typeface="微软雅黑" panose="020B0503020204020204" pitchFamily="34" charset="-122"/>
                      </a:endParaRPr>
                    </a:p>
                  </a:txBody>
                  <a:tcPr/>
                </a:tc>
              </a:tr>
            </a:tbl>
          </a:graphicData>
        </a:graphic>
      </p:graphicFrame>
      <p:pic>
        <p:nvPicPr>
          <p:cNvPr id="3" name="图片 2"/>
          <p:cNvPicPr>
            <a:picLocks noChangeAspect="1"/>
          </p:cNvPicPr>
          <p:nvPr/>
        </p:nvPicPr>
        <p:blipFill>
          <a:blip r:embed="rId1"/>
          <a:stretch>
            <a:fillRect/>
          </a:stretch>
        </p:blipFill>
        <p:spPr>
          <a:xfrm>
            <a:off x="900645" y="4752285"/>
            <a:ext cx="7610167" cy="1805928"/>
          </a:xfrm>
          <a:prstGeom prst="rect">
            <a:avLst/>
          </a:prstGeom>
        </p:spPr>
      </p:pic>
      <p:cxnSp>
        <p:nvCxnSpPr>
          <p:cNvPr id="13" name="直接连接符 12"/>
          <p:cNvCxnSpPr/>
          <p:nvPr/>
        </p:nvCxnSpPr>
        <p:spPr>
          <a:xfrm>
            <a:off x="3637935" y="5095868"/>
            <a:ext cx="9537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729317" y="4762117"/>
            <a:ext cx="1198085" cy="369332"/>
          </a:xfrm>
          <a:prstGeom prst="rect">
            <a:avLst/>
          </a:prstGeom>
          <a:solidFill>
            <a:schemeClr val="bg1"/>
          </a:solidFill>
          <a:ln>
            <a:noFill/>
          </a:ln>
        </p:spPr>
        <p:txBody>
          <a:bodyPr wrap="none" rtlCol="0">
            <a:spAutoFit/>
          </a:bodyPr>
          <a:lstStyle/>
          <a:p>
            <a:r>
              <a:rPr lang="en-US" altLang="zh-CN" dirty="0">
                <a:latin typeface="微软雅黑" panose="020B0503020204020204" pitchFamily="34" charset="-122"/>
                <a:ea typeface="微软雅黑" panose="020B0503020204020204" pitchFamily="34" charset="-122"/>
              </a:rPr>
              <a:t>System V</a:t>
            </a:r>
            <a:endParaRPr lang="zh-CN" altLang="en-US"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638893" y="4753996"/>
            <a:ext cx="8239840" cy="815145"/>
          </a:xfrm>
          <a:prstGeom prst="rect">
            <a:avLst/>
          </a:prstGeom>
        </p:spPr>
      </p:pic>
      <p:cxnSp>
        <p:nvCxnSpPr>
          <p:cNvPr id="16" name="直接连接符 15"/>
          <p:cNvCxnSpPr/>
          <p:nvPr/>
        </p:nvCxnSpPr>
        <p:spPr>
          <a:xfrm>
            <a:off x="2369574" y="4967062"/>
            <a:ext cx="6723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406744" y="4695448"/>
            <a:ext cx="672393" cy="369332"/>
          </a:xfrm>
          <a:prstGeom prst="rect">
            <a:avLst/>
          </a:prstGeom>
          <a:solidFill>
            <a:schemeClr val="bg1"/>
          </a:solidFill>
          <a:ln>
            <a:noFill/>
          </a:ln>
        </p:spPr>
        <p:txBody>
          <a:bodyPr wrap="square" rtlCol="0">
            <a:spAutoFit/>
          </a:bodyPr>
          <a:lstStyle/>
          <a:p>
            <a:r>
              <a:rPr lang="en-US" altLang="zh-CN" dirty="0">
                <a:latin typeface="微软雅黑" panose="020B0503020204020204" pitchFamily="34" charset="-122"/>
                <a:ea typeface="微软雅黑" panose="020B0503020204020204" pitchFamily="34" charset="-122"/>
              </a:rPr>
              <a:t>BSD</a:t>
            </a:r>
            <a:endParaRPr lang="zh-CN" altLang="en-US"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3"/>
          <a:stretch>
            <a:fillRect/>
          </a:stretch>
        </p:blipFill>
        <p:spPr>
          <a:xfrm>
            <a:off x="564526" y="4760415"/>
            <a:ext cx="8239840" cy="1224841"/>
          </a:xfrm>
          <a:prstGeom prst="rect">
            <a:avLst/>
          </a:prstGeom>
        </p:spPr>
      </p:pic>
      <p:cxnSp>
        <p:nvCxnSpPr>
          <p:cNvPr id="21" name="直接连接符 20"/>
          <p:cNvCxnSpPr/>
          <p:nvPr/>
        </p:nvCxnSpPr>
        <p:spPr>
          <a:xfrm>
            <a:off x="3160937" y="5040771"/>
            <a:ext cx="1568380" cy="1297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091838" y="4706259"/>
            <a:ext cx="835564" cy="369332"/>
          </a:xfrm>
          <a:prstGeom prst="rect">
            <a:avLst/>
          </a:prstGeom>
          <a:solidFill>
            <a:schemeClr val="bg1"/>
          </a:solidFill>
          <a:ln>
            <a:noFill/>
          </a:ln>
        </p:spPr>
        <p:txBody>
          <a:bodyPr wrap="square" rtlCol="0">
            <a:spAutoFit/>
          </a:bodyPr>
          <a:lstStyle/>
          <a:p>
            <a:r>
              <a:rPr lang="en-US" altLang="zh-CN" dirty="0">
                <a:latin typeface="微软雅黑" panose="020B0503020204020204" pitchFamily="34" charset="-122"/>
                <a:ea typeface="微软雅黑" panose="020B0503020204020204" pitchFamily="34" charset="-122"/>
              </a:rPr>
              <a:t>GNU</a:t>
            </a:r>
            <a:endParaRPr lang="zh-CN" altLang="en-US" dirty="0">
              <a:latin typeface="微软雅黑" panose="020B0503020204020204" pitchFamily="34" charset="-122"/>
              <a:ea typeface="微软雅黑" panose="020B0503020204020204" pitchFamily="34" charset="-122"/>
            </a:endParaRPr>
          </a:p>
        </p:txBody>
      </p:sp>
      <p:sp>
        <p:nvSpPr>
          <p:cNvPr id="25" name="矩形 24"/>
          <p:cNvSpPr/>
          <p:nvPr/>
        </p:nvSpPr>
        <p:spPr>
          <a:xfrm>
            <a:off x="610940" y="4771362"/>
            <a:ext cx="8120105" cy="1755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mj-lt"/>
              <a:buAutoNum type="arabicPeriod"/>
            </a:pPr>
            <a:r>
              <a:rPr lang="zh-CN" altLang="en-US" sz="2400" dirty="0">
                <a:latin typeface="微软雅黑" panose="020B0503020204020204" pitchFamily="34" charset="-122"/>
                <a:ea typeface="微软雅黑" panose="020B0503020204020204" pitchFamily="34" charset="-122"/>
              </a:rPr>
              <a:t>各种类</a:t>
            </a:r>
            <a:r>
              <a:rPr lang="en-US" altLang="zh-CN" sz="2400" dirty="0">
                <a:latin typeface="微软雅黑" panose="020B0503020204020204" pitchFamily="34" charset="-122"/>
                <a:ea typeface="微软雅黑" panose="020B0503020204020204" pitchFamily="34" charset="-122"/>
              </a:rPr>
              <a:t>UNIX</a:t>
            </a:r>
            <a:r>
              <a:rPr lang="zh-CN" altLang="en-US" sz="2400" dirty="0">
                <a:latin typeface="微软雅黑" panose="020B0503020204020204" pitchFamily="34" charset="-122"/>
                <a:ea typeface="微软雅黑" panose="020B0503020204020204" pitchFamily="34" charset="-122"/>
              </a:rPr>
              <a:t>系统的命令一般对各个流派常用的选项兼容</a:t>
            </a:r>
            <a:endParaRPr lang="en-US" altLang="zh-CN" sz="2400" dirty="0">
              <a:latin typeface="微软雅黑" panose="020B0503020204020204" pitchFamily="34" charset="-122"/>
              <a:ea typeface="微软雅黑" panose="020B0503020204020204" pitchFamily="34" charset="-122"/>
            </a:endParaRPr>
          </a:p>
          <a:p>
            <a:pPr marL="457200" indent="-457200">
              <a:buFont typeface="+mj-lt"/>
              <a:buAutoNum type="arabicPeriod"/>
            </a:pPr>
            <a:r>
              <a:rPr lang="zh-CN" altLang="en-US" sz="2400" dirty="0">
                <a:latin typeface="微软雅黑" panose="020B0503020204020204" pitchFamily="34" charset="-122"/>
                <a:ea typeface="微软雅黑" panose="020B0503020204020204" pitchFamily="34" charset="-122"/>
              </a:rPr>
              <a:t>有时同一命令同一个字母的选项在不同风格中的输出可能不太相同</a:t>
            </a:r>
            <a:endParaRPr lang="en-US" altLang="zh-CN" sz="2400" dirty="0">
              <a:latin typeface="微软雅黑" panose="020B0503020204020204" pitchFamily="34" charset="-122"/>
              <a:ea typeface="微软雅黑" panose="020B0503020204020204" pitchFamily="34" charset="-122"/>
            </a:endParaRPr>
          </a:p>
          <a:p>
            <a:pPr marL="457200" indent="-457200">
              <a:buFont typeface="+mj-lt"/>
              <a:buAutoNum type="arabicPeriod"/>
            </a:pPr>
            <a:r>
              <a:rPr lang="zh-CN" altLang="en-US" sz="2400" dirty="0">
                <a:latin typeface="微软雅黑" panose="020B0503020204020204" pitchFamily="34" charset="-122"/>
                <a:ea typeface="微软雅黑" panose="020B0503020204020204" pitchFamily="34" charset="-122"/>
              </a:rPr>
              <a:t>我们常用的选项多为</a:t>
            </a:r>
            <a:r>
              <a:rPr lang="en-US" altLang="zh-CN" sz="2400" dirty="0">
                <a:latin typeface="微软雅黑" panose="020B0503020204020204" pitchFamily="34" charset="-122"/>
                <a:ea typeface="微软雅黑" panose="020B0503020204020204" pitchFamily="34" charset="-122"/>
              </a:rPr>
              <a:t>System V</a:t>
            </a:r>
            <a:r>
              <a:rPr lang="zh-CN" altLang="en-US" sz="2400" dirty="0">
                <a:latin typeface="微软雅黑" panose="020B0503020204020204" pitchFamily="34" charset="-122"/>
                <a:ea typeface="微软雅黑" panose="020B0503020204020204" pitchFamily="34" charset="-122"/>
              </a:rPr>
              <a:t>风格的</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4" end="4"/>
                                            </p:txEl>
                                          </p:spTgt>
                                        </p:tgtEl>
                                        <p:attrNameLst>
                                          <p:attrName>style.visibility</p:attrName>
                                        </p:attrNameLst>
                                      </p:cBhvr>
                                      <p:to>
                                        <p:strVal val="visible"/>
                                      </p:to>
                                    </p:set>
                                    <p:animEffect transition="in" filter="fade">
                                      <p:cBhvr>
                                        <p:cTn id="7" dur="500"/>
                                        <p:tgtEl>
                                          <p:spTgt spid="2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subTnLst>
                                    <p:animClr clrSpc="rgb" dir="cw">
                                      <p:cBhvr override="childStyle">
                                        <p:cTn dur="1" fill="hold" display="0" masterRel="nextClick" afterEffect="1"/>
                                        <p:tgtEl>
                                          <p:spTgt spid="13"/>
                                        </p:tgtEl>
                                        <p:attrNameLst>
                                          <p:attrName>ppt_c</p:attrName>
                                        </p:attrNameLst>
                                      </p:cBhvr>
                                      <p:to>
                                        <a:schemeClr val="tx2"/>
                                      </p:to>
                                    </p:animClr>
                                  </p:sub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subTnLst>
                                    <p:animClr clrSpc="rgb" dir="cw">
                                      <p:cBhvr override="childStyle">
                                        <p:cTn dur="1" fill="hold" display="0" masterRel="nextClick" afterEffect="1"/>
                                        <p:tgtEl>
                                          <p:spTgt spid="16"/>
                                        </p:tgtEl>
                                        <p:attrNameLst>
                                          <p:attrName>ppt_c</p:attrName>
                                        </p:attrNameLst>
                                      </p:cBhvr>
                                      <p:to>
                                        <a:schemeClr val="tx2"/>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0"/>
                                        </p:tgtEl>
                                      </p:cBhvr>
                                    </p:animEffect>
                                    <p:set>
                                      <p:cBhvr>
                                        <p:cTn id="52" dur="1" fill="hold">
                                          <p:stCondLst>
                                            <p:cond delay="499"/>
                                          </p:stCondLst>
                                        </p:cTn>
                                        <p:tgtEl>
                                          <p:spTgt spid="10"/>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6"/>
                                        </p:tgtEl>
                                      </p:cBhvr>
                                    </p:animEffect>
                                    <p:set>
                                      <p:cBhvr>
                                        <p:cTn id="55" dur="1" fill="hold">
                                          <p:stCondLst>
                                            <p:cond delay="499"/>
                                          </p:stCondLst>
                                        </p:cTn>
                                        <p:tgtEl>
                                          <p:spTgt spid="16"/>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wipe(left)">
                                      <p:cBhvr>
                                        <p:cTn id="68" dur="500"/>
                                        <p:tgtEl>
                                          <p:spTgt spid="21"/>
                                        </p:tgtEl>
                                      </p:cBhvr>
                                    </p:animEffect>
                                  </p:childTnLst>
                                  <p:subTnLst>
                                    <p:animClr clrSpc="rgb" dir="cw">
                                      <p:cBhvr override="childStyle">
                                        <p:cTn dur="1" fill="hold" display="0" masterRel="nextClick" afterEffect="1"/>
                                        <p:tgtEl>
                                          <p:spTgt spid="21"/>
                                        </p:tgtEl>
                                        <p:attrNameLst>
                                          <p:attrName>ppt_c</p:attrName>
                                        </p:attrNameLst>
                                      </p:cBhvr>
                                      <p:to>
                                        <a:schemeClr val="tx2"/>
                                      </p:to>
                                    </p:animClr>
                                  </p:subTnLst>
                                </p:cTn>
                              </p:par>
                              <p:par>
                                <p:cTn id="69" presetID="10" presetClass="exit" presetSubtype="0" fill="hold" nodeType="withEffect">
                                  <p:stCondLst>
                                    <p:cond delay="0"/>
                                  </p:stCondLst>
                                  <p:childTnLst>
                                    <p:animEffect transition="out" filter="fade">
                                      <p:cBhvr>
                                        <p:cTn id="70" dur="500"/>
                                        <p:tgtEl>
                                          <p:spTgt spid="21"/>
                                        </p:tgtEl>
                                      </p:cBhvr>
                                    </p:animEffect>
                                    <p:set>
                                      <p:cBhvr>
                                        <p:cTn id="71" dur="1" fill="hold">
                                          <p:stCondLst>
                                            <p:cond delay="499"/>
                                          </p:stCondLst>
                                        </p:cTn>
                                        <p:tgtEl>
                                          <p:spTgt spid="21"/>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par>
                                <p:cTn id="77" presetID="10" presetClass="exit" presetSubtype="0" fill="hold" grpId="1" nodeType="withEffect">
                                  <p:stCondLst>
                                    <p:cond delay="0"/>
                                  </p:stCondLst>
                                  <p:childTnLst>
                                    <p:animEffect transition="out" filter="fade">
                                      <p:cBhvr>
                                        <p:cTn id="78" dur="500"/>
                                        <p:tgtEl>
                                          <p:spTgt spid="23"/>
                                        </p:tgtEl>
                                      </p:cBhvr>
                                    </p:animEffect>
                                    <p:set>
                                      <p:cBhvr>
                                        <p:cTn id="79" dur="1" fill="hold">
                                          <p:stCondLst>
                                            <p:cond delay="499"/>
                                          </p:stCondLst>
                                        </p:cTn>
                                        <p:tgtEl>
                                          <p:spTgt spid="23"/>
                                        </p:tgtEl>
                                        <p:attrNameLst>
                                          <p:attrName>style.visibility</p:attrName>
                                        </p:attrNameLst>
                                      </p:cBhvr>
                                      <p:to>
                                        <p:strVal val="hidden"/>
                                      </p:to>
                                    </p:set>
                                  </p:childTnLst>
                                </p:cTn>
                              </p:par>
                            </p:childTnLst>
                          </p:cTn>
                        </p:par>
                        <p:par>
                          <p:cTn id="80" fill="hold">
                            <p:stCondLst>
                              <p:cond delay="500"/>
                            </p:stCondLst>
                            <p:childTnLst>
                              <p:par>
                                <p:cTn id="81" presetID="10" presetClass="exit" presetSubtype="0" fill="hold" nodeType="afterEffect">
                                  <p:stCondLst>
                                    <p:cond delay="0"/>
                                  </p:stCondLst>
                                  <p:childTnLst>
                                    <p:animEffect transition="out" filter="fade">
                                      <p:cBhvr>
                                        <p:cTn id="82" dur="500"/>
                                        <p:tgtEl>
                                          <p:spTgt spid="14"/>
                                        </p:tgtEl>
                                      </p:cBhvr>
                                    </p:animEffect>
                                    <p:set>
                                      <p:cBhvr>
                                        <p:cTn id="83" dur="1" fill="hold">
                                          <p:stCondLst>
                                            <p:cond delay="499"/>
                                          </p:stCondLst>
                                        </p:cTn>
                                        <p:tgtEl>
                                          <p:spTgt spid="14"/>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bldLvl="0" animBg="1"/>
      <p:bldP spid="17" grpId="0" bldLvl="0" animBg="1"/>
      <p:bldP spid="17" grpId="1" bldLvl="0" animBg="1"/>
      <p:bldP spid="23" grpId="0" bldLvl="0" animBg="1"/>
      <p:bldP spid="23" grpId="1" bldLvl="0" animBg="1"/>
      <p:bldP spid="2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淘宝网chenying0907出品 9"/>
          <p:cNvSpPr/>
          <p:nvPr/>
        </p:nvSpPr>
        <p:spPr>
          <a:xfrm>
            <a:off x="530860" y="2883535"/>
            <a:ext cx="1282700" cy="1232535"/>
          </a:xfrm>
          <a:prstGeom prst="ellipse">
            <a:avLst/>
          </a:prstGeom>
          <a:solidFill>
            <a:schemeClr val="bg1"/>
          </a:solidFill>
          <a:ln w="15875" cmpd="db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accent1">
                    <a:lumMod val="50000"/>
                  </a:schemeClr>
                </a:solidFill>
              </a:rPr>
              <a:t>3</a:t>
            </a:r>
            <a:endParaRPr lang="zh-CN" altLang="en-US" sz="5400" b="1" dirty="0">
              <a:solidFill>
                <a:schemeClr val="accent1">
                  <a:lumMod val="50000"/>
                </a:schemeClr>
              </a:solidFill>
            </a:endParaRPr>
          </a:p>
        </p:txBody>
      </p:sp>
      <p:sp>
        <p:nvSpPr>
          <p:cNvPr id="11" name="淘宝网chenying0907出品 10"/>
          <p:cNvSpPr txBox="1"/>
          <p:nvPr/>
        </p:nvSpPr>
        <p:spPr>
          <a:xfrm>
            <a:off x="1982470" y="3145792"/>
            <a:ext cx="3902075" cy="707886"/>
          </a:xfrm>
          <a:prstGeom prst="rect">
            <a:avLst/>
          </a:prstGeom>
          <a:noFill/>
        </p:spPr>
        <p:txBody>
          <a:bodyPr wrap="square" rtlCol="0">
            <a:spAutoFit/>
          </a:bodyPr>
          <a:lstStyle/>
          <a:p>
            <a:r>
              <a:rPr lang="en-US" altLang="zh-CN" sz="4000" b="1" dirty="0">
                <a:solidFill>
                  <a:schemeClr val="accent1">
                    <a:lumMod val="50000"/>
                  </a:schemeClr>
                </a:solidFill>
                <a:latin typeface="微软雅黑" panose="020B0503020204020204" pitchFamily="34" charset="-122"/>
                <a:ea typeface="微软雅黑" panose="020B0503020204020204" pitchFamily="34" charset="-122"/>
              </a:rPr>
              <a:t>UNIX</a:t>
            </a:r>
            <a:r>
              <a:rPr lang="zh-CN" altLang="en-US" sz="4000" b="1" dirty="0">
                <a:solidFill>
                  <a:schemeClr val="accent1">
                    <a:lumMod val="50000"/>
                  </a:schemeClr>
                </a:solidFill>
                <a:latin typeface="微软雅黑" panose="020B0503020204020204" pitchFamily="34" charset="-122"/>
                <a:ea typeface="微软雅黑" panose="020B0503020204020204" pitchFamily="34" charset="-122"/>
              </a:rPr>
              <a:t>入门</a:t>
            </a:r>
            <a:endParaRPr lang="zh-CN" altLang="en-US" dirty="0">
              <a:solidFill>
                <a:schemeClr val="accent1">
                  <a:lumMod val="50000"/>
                </a:schemeClr>
              </a:solidFill>
            </a:endParaRPr>
          </a:p>
        </p:txBody>
      </p:sp>
      <p:sp>
        <p:nvSpPr>
          <p:cNvPr id="12" name="淘宝网chenying0907出品 11"/>
          <p:cNvSpPr/>
          <p:nvPr/>
        </p:nvSpPr>
        <p:spPr>
          <a:xfrm>
            <a:off x="6053455" y="0"/>
            <a:ext cx="3274695"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淘宝网chenying0907出品 12"/>
          <p:cNvSpPr/>
          <p:nvPr/>
        </p:nvSpPr>
        <p:spPr>
          <a:xfrm>
            <a:off x="7031081" y="195783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H="1">
            <a:off x="6061075" y="-6350"/>
            <a:ext cx="1472565" cy="8763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7618730" y="5851525"/>
            <a:ext cx="1709420" cy="10064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7085081" y="2065837"/>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淘宝网chenying0907出品 24"/>
          <p:cNvSpPr/>
          <p:nvPr/>
        </p:nvSpPr>
        <p:spPr>
          <a:xfrm>
            <a:off x="7045717" y="2965412"/>
            <a:ext cx="78729" cy="87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淘宝网chenying0907出品 25"/>
          <p:cNvSpPr txBox="1"/>
          <p:nvPr/>
        </p:nvSpPr>
        <p:spPr>
          <a:xfrm>
            <a:off x="7499168" y="2377149"/>
            <a:ext cx="1789376" cy="46037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回忆旧知</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7085081" y="3045780"/>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淘宝网chenying0907出品 27"/>
          <p:cNvSpPr/>
          <p:nvPr/>
        </p:nvSpPr>
        <p:spPr>
          <a:xfrm>
            <a:off x="7031081" y="392605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淘宝网chenying0907出品 29"/>
          <p:cNvSpPr txBox="1"/>
          <p:nvPr/>
        </p:nvSpPr>
        <p:spPr>
          <a:xfrm>
            <a:off x="7499168" y="3321538"/>
            <a:ext cx="1789376" cy="46037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拓展新知</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7085081" y="4001248"/>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淘宝网chenying0907出品 31"/>
          <p:cNvSpPr/>
          <p:nvPr/>
        </p:nvSpPr>
        <p:spPr>
          <a:xfrm>
            <a:off x="7031081" y="4880421"/>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淘宝网chenying0907出品 32"/>
          <p:cNvSpPr txBox="1"/>
          <p:nvPr/>
        </p:nvSpPr>
        <p:spPr>
          <a:xfrm>
            <a:off x="7499168" y="4265927"/>
            <a:ext cx="1789376" cy="46037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新知详解</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bldLst>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3.2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使用一些简单的</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UNIX</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命令</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3986541"/>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date</a:t>
            </a:r>
            <a:r>
              <a:rPr lang="zh-CN" altLang="en-US" sz="2400" dirty="0">
                <a:latin typeface="微软雅黑" panose="020B0503020204020204" pitchFamily="34" charset="-122"/>
                <a:ea typeface="微软雅黑" panose="020B0503020204020204" pitchFamily="34" charset="-122"/>
              </a:rPr>
              <a:t>命令在屏幕上显示当前的日期和时间</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UNIX</a:t>
            </a:r>
            <a:r>
              <a:rPr lang="zh-CN" altLang="en-US" sz="2400" dirty="0">
                <a:latin typeface="微软雅黑" panose="020B0503020204020204" pitchFamily="34" charset="-122"/>
                <a:ea typeface="微软雅黑" panose="020B0503020204020204" pitchFamily="34" charset="-122"/>
              </a:rPr>
              <a:t>使用</a:t>
            </a:r>
            <a:r>
              <a:rPr lang="en-US" altLang="zh-CN" sz="2400" dirty="0">
                <a:latin typeface="微软雅黑" panose="020B0503020204020204" pitchFamily="34" charset="-122"/>
                <a:ea typeface="微软雅黑" panose="020B0503020204020204" pitchFamily="34" charset="-122"/>
              </a:rPr>
              <a:t>24</a:t>
            </a:r>
            <a:r>
              <a:rPr lang="zh-CN" altLang="en-US" sz="2400" dirty="0">
                <a:latin typeface="微软雅黑" panose="020B0503020204020204" pitchFamily="34" charset="-122"/>
                <a:ea typeface="微软雅黑" panose="020B0503020204020204" pitchFamily="34" charset="-122"/>
              </a:rPr>
              <a:t>小时制</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85030"/>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日期和时间显示</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672731" y="2617225"/>
            <a:ext cx="6445824" cy="9059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3.2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使用一些简单的</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UNIX</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命令</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540538"/>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who</a:t>
            </a:r>
            <a:r>
              <a:rPr lang="zh-CN" altLang="en-US" sz="2400" dirty="0">
                <a:latin typeface="微软雅黑" panose="020B0503020204020204" pitchFamily="34" charset="-122"/>
                <a:ea typeface="微软雅黑" panose="020B0503020204020204" pitchFamily="34" charset="-122"/>
              </a:rPr>
              <a:t>命令列出当前登录到系统的所有用户的登录名、终端号和登录时间</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85030"/>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用户信息：</a:t>
            </a:r>
            <a:r>
              <a:rPr lang="en-US" altLang="zh-CN" sz="2800" dirty="0">
                <a:solidFill>
                  <a:schemeClr val="tx1"/>
                </a:solidFill>
                <a:latin typeface="微软雅黑" panose="020B0503020204020204" pitchFamily="34" charset="-122"/>
                <a:ea typeface="微软雅黑" panose="020B0503020204020204" pitchFamily="34" charset="-122"/>
              </a:rPr>
              <a:t>who</a:t>
            </a:r>
            <a:r>
              <a:rPr lang="zh-CN" altLang="en-US" sz="2800" dirty="0">
                <a:solidFill>
                  <a:schemeClr val="tx1"/>
                </a:solidFill>
                <a:latin typeface="微软雅黑" panose="020B0503020204020204" pitchFamily="34" charset="-122"/>
                <a:ea typeface="微软雅黑" panose="020B0503020204020204" pitchFamily="34" charset="-122"/>
              </a:rPr>
              <a:t>命令</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4</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74471" y="3450835"/>
            <a:ext cx="543560" cy="923330"/>
          </a:xfrm>
          <a:prstGeom prst="rect">
            <a:avLst/>
          </a:prstGeom>
          <a:noFill/>
          <a:ln w="19050">
            <a:solidFill>
              <a:srgbClr val="F5F5F6"/>
            </a:solidFill>
          </a:ln>
        </p:spPr>
        <p:txBody>
          <a:bodyPr wrap="square" rtlCol="0">
            <a:spAutoFit/>
          </a:bodyPr>
          <a:lstStyle/>
          <a:p>
            <a:endParaRPr lang="en-US" altLang="zh-CN" dirty="0"/>
          </a:p>
          <a:p>
            <a:endParaRPr lang="en-US" altLang="zh-CN" dirty="0"/>
          </a:p>
          <a:p>
            <a:endParaRPr lang="zh-CN" altLang="en-US" dirty="0"/>
          </a:p>
        </p:txBody>
      </p:sp>
      <p:sp>
        <p:nvSpPr>
          <p:cNvPr id="15" name="PA-文本框 14"/>
          <p:cNvSpPr txBox="1"/>
          <p:nvPr>
            <p:custDataLst>
              <p:tags r:id="rId1"/>
            </p:custDataLst>
          </p:nvPr>
        </p:nvSpPr>
        <p:spPr>
          <a:xfrm>
            <a:off x="1471663" y="3505727"/>
            <a:ext cx="895617" cy="868438"/>
          </a:xfrm>
          <a:prstGeom prst="rect">
            <a:avLst/>
          </a:prstGeom>
          <a:noFill/>
          <a:ln w="19050">
            <a:solidFill>
              <a:srgbClr val="F5F5F6"/>
            </a:solidFill>
          </a:ln>
        </p:spPr>
        <p:txBody>
          <a:bodyPr wrap="square" rtlCol="0">
            <a:spAutoFit/>
          </a:bodyPr>
          <a:lstStyle/>
          <a:p>
            <a:endParaRPr lang="zh-CN" altLang="en-US" dirty="0"/>
          </a:p>
        </p:txBody>
      </p:sp>
      <p:sp>
        <p:nvSpPr>
          <p:cNvPr id="16" name="PA-文本框 15"/>
          <p:cNvSpPr txBox="1"/>
          <p:nvPr>
            <p:custDataLst>
              <p:tags r:id="rId2"/>
            </p:custDataLst>
          </p:nvPr>
        </p:nvSpPr>
        <p:spPr>
          <a:xfrm>
            <a:off x="2827388" y="3441207"/>
            <a:ext cx="3238132" cy="932958"/>
          </a:xfrm>
          <a:prstGeom prst="rect">
            <a:avLst/>
          </a:prstGeom>
          <a:noFill/>
          <a:ln w="19050">
            <a:solidFill>
              <a:srgbClr val="F5F5F6"/>
            </a:solidFill>
          </a:ln>
        </p:spPr>
        <p:txBody>
          <a:bodyPr wrap="square" rtlCol="0">
            <a:spAutoFit/>
          </a:bodyPr>
          <a:lstStyle/>
          <a:p>
            <a:endParaRPr lang="zh-CN" altLang="en-US" dirty="0"/>
          </a:p>
        </p:txBody>
      </p:sp>
      <p:pic>
        <p:nvPicPr>
          <p:cNvPr id="12" name="图片 11"/>
          <p:cNvPicPr>
            <a:picLocks noChangeAspect="1"/>
          </p:cNvPicPr>
          <p:nvPr/>
        </p:nvPicPr>
        <p:blipFill>
          <a:blip r:embed="rId3"/>
          <a:stretch>
            <a:fillRect/>
          </a:stretch>
        </p:blipFill>
        <p:spPr>
          <a:xfrm>
            <a:off x="728886" y="3111520"/>
            <a:ext cx="7962265" cy="3343112"/>
          </a:xfrm>
          <a:prstGeom prst="rect">
            <a:avLst/>
          </a:prstGeom>
        </p:spPr>
      </p:pic>
      <p:cxnSp>
        <p:nvCxnSpPr>
          <p:cNvPr id="14" name="直接箭头连接符 13"/>
          <p:cNvCxnSpPr/>
          <p:nvPr/>
        </p:nvCxnSpPr>
        <p:spPr>
          <a:xfrm>
            <a:off x="1047752" y="4537166"/>
            <a:ext cx="0" cy="79248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751105" y="3337794"/>
            <a:ext cx="607344" cy="119779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736620" y="3337794"/>
            <a:ext cx="1038489" cy="119779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457306" y="3337794"/>
            <a:ext cx="2120510" cy="119779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5630090" y="3335609"/>
            <a:ext cx="2784993" cy="119779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7"/>
          <p:cNvCxnSpPr>
            <a:endCxn id="33" idx="0"/>
          </p:cNvCxnSpPr>
          <p:nvPr/>
        </p:nvCxnSpPr>
        <p:spPr>
          <a:xfrm>
            <a:off x="2280016" y="4537166"/>
            <a:ext cx="0" cy="79861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4572000" y="4533400"/>
            <a:ext cx="0" cy="65107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7078438" y="4533400"/>
            <a:ext cx="0" cy="65107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758243" y="5343595"/>
            <a:ext cx="600204" cy="923330"/>
          </a:xfrm>
          <a:prstGeom prst="rect">
            <a:avLst/>
          </a:prstGeom>
          <a:noFill/>
          <a:ln w="19050">
            <a:no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登录名</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1979914" y="5335776"/>
            <a:ext cx="600204" cy="923330"/>
          </a:xfrm>
          <a:prstGeom prst="rect">
            <a:avLst/>
          </a:prstGeom>
          <a:noFill/>
          <a:ln w="19050">
            <a:no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终端</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号</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4271898" y="5184476"/>
            <a:ext cx="600204" cy="1200329"/>
          </a:xfrm>
          <a:prstGeom prst="rect">
            <a:avLst/>
          </a:prstGeom>
          <a:noFill/>
          <a:ln w="19050">
            <a:no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登录时间</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6846564" y="5195248"/>
            <a:ext cx="514557" cy="1200329"/>
          </a:xfrm>
          <a:prstGeom prst="rect">
            <a:avLst/>
          </a:prstGeom>
          <a:noFill/>
          <a:ln w="19050">
            <a:no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登录主机</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2"/>
                                        </p:tgtEl>
                                      </p:cBhvr>
                                    </p:animEffect>
                                    <p:set>
                                      <p:cBhvr>
                                        <p:cTn id="25" dur="1" fill="hold">
                                          <p:stCondLst>
                                            <p:cond delay="499"/>
                                          </p:stCondLst>
                                        </p:cTn>
                                        <p:tgtEl>
                                          <p:spTgt spid="32"/>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28"/>
                                        </p:tgtEl>
                                      </p:cBhvr>
                                    </p:animEffect>
                                    <p:set>
                                      <p:cBhvr>
                                        <p:cTn id="45" dur="1" fill="hold">
                                          <p:stCondLst>
                                            <p:cond delay="499"/>
                                          </p:stCondLst>
                                        </p:cTn>
                                        <p:tgtEl>
                                          <p:spTgt spid="28"/>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33"/>
                                        </p:tgtEl>
                                      </p:cBhvr>
                                    </p:animEffect>
                                    <p:set>
                                      <p:cBhvr>
                                        <p:cTn id="48" dur="1" fill="hold">
                                          <p:stCondLst>
                                            <p:cond delay="499"/>
                                          </p:stCondLst>
                                        </p:cTn>
                                        <p:tgtEl>
                                          <p:spTgt spid="33"/>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childTnLst>
                          </p:cTn>
                        </p:par>
                        <p:par>
                          <p:cTn id="57" fill="hold">
                            <p:stCondLst>
                              <p:cond delay="1500"/>
                            </p:stCondLst>
                            <p:childTnLst>
                              <p:par>
                                <p:cTn id="58" presetID="10" presetClass="entr" presetSubtype="0"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26"/>
                                        </p:tgtEl>
                                      </p:cBhvr>
                                    </p:animEffect>
                                    <p:set>
                                      <p:cBhvr>
                                        <p:cTn id="65" dur="1" fill="hold">
                                          <p:stCondLst>
                                            <p:cond delay="499"/>
                                          </p:stCondLst>
                                        </p:cTn>
                                        <p:tgtEl>
                                          <p:spTgt spid="26"/>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29"/>
                                        </p:tgtEl>
                                      </p:cBhvr>
                                    </p:animEffect>
                                    <p:set>
                                      <p:cBhvr>
                                        <p:cTn id="68" dur="1" fill="hold">
                                          <p:stCondLst>
                                            <p:cond delay="499"/>
                                          </p:stCondLst>
                                        </p:cTn>
                                        <p:tgtEl>
                                          <p:spTgt spid="29"/>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36"/>
                                        </p:tgtEl>
                                      </p:cBhvr>
                                    </p:animEffect>
                                    <p:set>
                                      <p:cBhvr>
                                        <p:cTn id="71" dur="1" fill="hold">
                                          <p:stCondLst>
                                            <p:cond delay="499"/>
                                          </p:stCondLst>
                                        </p:cTn>
                                        <p:tgtEl>
                                          <p:spTgt spid="36"/>
                                        </p:tgtEl>
                                        <p:attrNameLst>
                                          <p:attrName>style.visibility</p:attrName>
                                        </p:attrNameLst>
                                      </p:cBhvr>
                                      <p:to>
                                        <p:strVal val="hidden"/>
                                      </p:to>
                                    </p:se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childTnLst>
                          </p:cTn>
                        </p:par>
                        <p:par>
                          <p:cTn id="76" fill="hold">
                            <p:stCondLst>
                              <p:cond delay="1000"/>
                            </p:stCondLst>
                            <p:childTnLst>
                              <p:par>
                                <p:cTn id="77" presetID="10" presetClass="entr" presetSubtype="0" fill="hold" nodeType="after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childTnLst>
                          </p:cTn>
                        </p:par>
                        <p:par>
                          <p:cTn id="80" fill="hold">
                            <p:stCondLst>
                              <p:cond delay="1500"/>
                            </p:stCondLst>
                            <p:childTnLst>
                              <p:par>
                                <p:cTn id="81" presetID="10" presetClass="entr" presetSubtype="0" fill="hold" grpId="0" nodeType="after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5" grpId="0" animBg="1"/>
      <p:bldP spid="25" grpId="1" animBg="1"/>
      <p:bldP spid="26" grpId="0" animBg="1"/>
      <p:bldP spid="26" grpId="1" animBg="1"/>
      <p:bldP spid="27" grpId="0" animBg="1"/>
      <p:bldP spid="32" grpId="0"/>
      <p:bldP spid="32" grpId="1"/>
      <p:bldP spid="33" grpId="0"/>
      <p:bldP spid="33" grpId="1"/>
      <p:bldP spid="36" grpId="0"/>
      <p:bldP spid="36" grpId="1"/>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3.2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使用一些简单的</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UNIX</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命令</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407535"/>
          </a:xfrm>
          <a:prstGeom prst="rect">
            <a:avLst/>
          </a:prstGeom>
          <a:noFill/>
          <a:ln w="19050">
            <a:solidFill>
              <a:schemeClr val="accent5"/>
            </a:solidFill>
          </a:ln>
        </p:spPr>
        <p:txBody>
          <a:bodyPr wrap="square" rtlCol="0">
            <a:spAutoFit/>
          </a:bodyPr>
          <a:lstStyle/>
          <a:p>
            <a:pPr marL="457200" indent="-457200">
              <a:lnSpc>
                <a:spcPct val="13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终端</a:t>
            </a:r>
            <a:endParaRPr lang="en-US" altLang="zh-CN" sz="2400" dirty="0">
              <a:latin typeface="微软雅黑" panose="020B0503020204020204" pitchFamily="34" charset="-122"/>
              <a:ea typeface="微软雅黑" panose="020B0503020204020204" pitchFamily="34" charset="-122"/>
            </a:endParaRPr>
          </a:p>
          <a:p>
            <a:pPr marL="457200" indent="-457200">
              <a:lnSpc>
                <a:spcPct val="13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物理终端：一套输入输出设备，如连接在计算机上的显示器、键盘鼠标；与名词主机对应</a:t>
            </a:r>
            <a:endParaRPr lang="en-US" altLang="zh-CN" sz="2400" dirty="0">
              <a:latin typeface="微软雅黑" panose="020B0503020204020204" pitchFamily="34" charset="-122"/>
              <a:ea typeface="微软雅黑" panose="020B0503020204020204" pitchFamily="34" charset="-122"/>
            </a:endParaRPr>
          </a:p>
          <a:p>
            <a:pPr marL="457200" indent="-457200">
              <a:lnSpc>
                <a:spcPct val="13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虚拟终端</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tty</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457200" indent="-457200">
              <a:lnSpc>
                <a:spcPct val="13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附加在物理终端之上，用软件方式虚拟实现</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3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类</a:t>
            </a:r>
            <a:r>
              <a:rPr lang="en-US" altLang="zh-CN" sz="2400" dirty="0">
                <a:solidFill>
                  <a:schemeClr val="accent5"/>
                </a:solidFill>
                <a:latin typeface="微软雅黑" panose="020B0503020204020204" pitchFamily="34" charset="-122"/>
                <a:ea typeface="微软雅黑" panose="020B0503020204020204" pitchFamily="34" charset="-122"/>
              </a:rPr>
              <a:t>Unix</a:t>
            </a:r>
            <a:r>
              <a:rPr lang="zh-CN" altLang="en-US" sz="2400" dirty="0">
                <a:solidFill>
                  <a:schemeClr val="accent5"/>
                </a:solidFill>
                <a:latin typeface="微软雅黑" panose="020B0503020204020204" pitchFamily="34" charset="-122"/>
                <a:ea typeface="微软雅黑" panose="020B0503020204020204" pitchFamily="34" charset="-122"/>
              </a:rPr>
              <a:t>系统默认为用户创建几个虚拟终端</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3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实现多用户的同时登录或单用户的多终端登录</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3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虚拟终端称为</a:t>
            </a:r>
            <a:r>
              <a:rPr lang="en-US" altLang="zh-CN" sz="2400" dirty="0" err="1">
                <a:solidFill>
                  <a:schemeClr val="accent5"/>
                </a:solidFill>
                <a:latin typeface="微软雅黑" panose="020B0503020204020204" pitchFamily="34" charset="-122"/>
                <a:ea typeface="微软雅黑" panose="020B0503020204020204" pitchFamily="34" charset="-122"/>
              </a:rPr>
              <a:t>tty</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30000"/>
              </a:lnSpc>
              <a:buFont typeface="Wingdings" panose="05000000000000000000" pitchFamily="2" charset="2"/>
              <a:buChar char="n"/>
            </a:pPr>
            <a:r>
              <a:rPr lang="zh-CN" altLang="en-US" sz="2400" spc="-150" dirty="0">
                <a:solidFill>
                  <a:schemeClr val="accent5"/>
                </a:solidFill>
                <a:latin typeface="微软雅黑" panose="020B0503020204020204" pitchFamily="34" charset="-122"/>
                <a:ea typeface="微软雅黑" panose="020B0503020204020204" pitchFamily="34" charset="-122"/>
              </a:rPr>
              <a:t>虚拟终端对应的设备文件是</a:t>
            </a:r>
            <a:r>
              <a:rPr lang="en-US" altLang="zh-CN" sz="2400" spc="-150" dirty="0">
                <a:solidFill>
                  <a:schemeClr val="accent5"/>
                </a:solidFill>
                <a:latin typeface="微软雅黑" panose="020B0503020204020204" pitchFamily="34" charset="-122"/>
                <a:ea typeface="微软雅黑" panose="020B0503020204020204" pitchFamily="34" charset="-122"/>
              </a:rPr>
              <a:t>/dev/</a:t>
            </a:r>
            <a:r>
              <a:rPr lang="en-US" altLang="zh-CN" sz="2400" spc="-150" dirty="0" err="1">
                <a:solidFill>
                  <a:schemeClr val="accent5"/>
                </a:solidFill>
                <a:latin typeface="微软雅黑" panose="020B0503020204020204" pitchFamily="34" charset="-122"/>
                <a:ea typeface="微软雅黑" panose="020B0503020204020204" pitchFamily="34" charset="-122"/>
              </a:rPr>
              <a:t>tty</a:t>
            </a:r>
            <a:r>
              <a:rPr lang="en-US" altLang="zh-CN" sz="2400" spc="-150" dirty="0">
                <a:solidFill>
                  <a:schemeClr val="accent5"/>
                </a:solidFill>
                <a:latin typeface="微软雅黑" panose="020B0503020204020204" pitchFamily="34" charset="-122"/>
                <a:ea typeface="微软雅黑" panose="020B0503020204020204" pitchFamily="34" charset="-122"/>
              </a:rPr>
              <a:t>#</a:t>
            </a:r>
            <a:endParaRPr lang="en-US" altLang="zh-CN" sz="2400" spc="-150" dirty="0">
              <a:solidFill>
                <a:schemeClr val="accent5"/>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85030"/>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用户信息：</a:t>
            </a:r>
            <a:r>
              <a:rPr lang="en-US" altLang="zh-CN" sz="2800" dirty="0">
                <a:solidFill>
                  <a:schemeClr val="tx1"/>
                </a:solidFill>
                <a:latin typeface="微软雅黑" panose="020B0503020204020204" pitchFamily="34" charset="-122"/>
                <a:ea typeface="微软雅黑" panose="020B0503020204020204" pitchFamily="34" charset="-122"/>
              </a:rPr>
              <a:t>who</a:t>
            </a:r>
            <a:r>
              <a:rPr lang="zh-CN" altLang="en-US" sz="2800" dirty="0">
                <a:solidFill>
                  <a:schemeClr val="tx1"/>
                </a:solidFill>
                <a:latin typeface="微软雅黑" panose="020B0503020204020204" pitchFamily="34" charset="-122"/>
                <a:ea typeface="微软雅黑" panose="020B0503020204020204" pitchFamily="34" charset="-122"/>
              </a:rPr>
              <a:t>命令</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4</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4" name="直接箭头连接符 3"/>
          <p:cNvCxnSpPr/>
          <p:nvPr/>
        </p:nvCxnSpPr>
        <p:spPr>
          <a:xfrm>
            <a:off x="968241" y="4374165"/>
            <a:ext cx="0" cy="746475"/>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a:stretch>
            <a:fillRect/>
          </a:stretch>
        </p:blipFill>
        <p:spPr>
          <a:xfrm>
            <a:off x="5961625" y="1161347"/>
            <a:ext cx="2295299" cy="1406875"/>
          </a:xfrm>
          <a:prstGeom prst="rect">
            <a:avLst/>
          </a:prstGeom>
        </p:spPr>
      </p:pic>
      <p:sp>
        <p:nvSpPr>
          <p:cNvPr id="3" name="文本框 2"/>
          <p:cNvSpPr txBox="1"/>
          <p:nvPr/>
        </p:nvSpPr>
        <p:spPr>
          <a:xfrm>
            <a:off x="1482225" y="1993237"/>
            <a:ext cx="5286373" cy="646331"/>
          </a:xfrm>
          <a:prstGeom prst="rect">
            <a:avLst/>
          </a:prstGeom>
          <a:noFill/>
        </p:spPr>
        <p:txBody>
          <a:bodyPr wrap="square" rtlCol="0">
            <a:spAutoFit/>
          </a:bodyPr>
          <a:lstStyle/>
          <a:p>
            <a:r>
              <a:rPr lang="en-US" altLang="zh-CN" sz="3600" dirty="0" err="1">
                <a:latin typeface="微软雅黑" panose="020B0503020204020204" pitchFamily="34" charset="-122"/>
                <a:ea typeface="微软雅黑" panose="020B0503020204020204" pitchFamily="34" charset="-122"/>
              </a:rPr>
              <a:t>tty</a:t>
            </a:r>
            <a:r>
              <a:rPr lang="zh-CN" altLang="en-US" sz="3600" dirty="0">
                <a:latin typeface="微软雅黑" panose="020B0503020204020204" pitchFamily="34" charset="-122"/>
                <a:ea typeface="微软雅黑" panose="020B0503020204020204" pitchFamily="34" charset="-122"/>
              </a:rPr>
              <a:t>、</a:t>
            </a:r>
            <a:r>
              <a:rPr lang="en-US" altLang="zh-CN" sz="3600" dirty="0">
                <a:latin typeface="微软雅黑" panose="020B0503020204020204" pitchFamily="34" charset="-122"/>
                <a:ea typeface="微软雅黑" panose="020B0503020204020204" pitchFamily="34" charset="-122"/>
              </a:rPr>
              <a:t>pts/0</a:t>
            </a:r>
            <a:r>
              <a:rPr lang="zh-CN" altLang="en-US" sz="3600" dirty="0">
                <a:latin typeface="微软雅黑" panose="020B0503020204020204" pitchFamily="34" charset="-122"/>
                <a:ea typeface="微软雅黑" panose="020B0503020204020204" pitchFamily="34" charset="-122"/>
              </a:rPr>
              <a:t>、</a:t>
            </a:r>
            <a:r>
              <a:rPr lang="en-US" altLang="zh-CN" sz="3600" dirty="0">
                <a:latin typeface="微软雅黑" panose="020B0503020204020204" pitchFamily="34" charset="-122"/>
                <a:ea typeface="微软雅黑" panose="020B0503020204020204" pitchFamily="34" charset="-122"/>
              </a:rPr>
              <a:t>pts/1</a:t>
            </a:r>
            <a:r>
              <a:rPr lang="zh-CN" altLang="en-US" sz="3600" dirty="0">
                <a:latin typeface="微软雅黑" panose="020B0503020204020204" pitchFamily="34" charset="-122"/>
                <a:ea typeface="微软雅黑" panose="020B0503020204020204" pitchFamily="34" charset="-122"/>
              </a:rPr>
              <a:t>、</a:t>
            </a:r>
            <a:r>
              <a:rPr lang="en-US" altLang="zh-CN" sz="3600" dirty="0">
                <a:latin typeface="微软雅黑" panose="020B0503020204020204" pitchFamily="34" charset="-122"/>
                <a:ea typeface="微软雅黑" panose="020B0503020204020204" pitchFamily="34" charset="-122"/>
              </a:rPr>
              <a:t>:0</a:t>
            </a:r>
            <a:endParaRPr lang="zh-CN" altLang="en-US" sz="3600" dirty="0">
              <a:latin typeface="微软雅黑" panose="020B0503020204020204" pitchFamily="34" charset="-122"/>
              <a:ea typeface="微软雅黑" panose="020B0503020204020204" pitchFamily="34" charset="-122"/>
            </a:endParaRPr>
          </a:p>
        </p:txBody>
      </p:sp>
      <p:pic>
        <p:nvPicPr>
          <p:cNvPr id="1028" name="Picture 4" descr="http://bpic.588ku.com/element_origin_min_pic/17/07/24/f133f8436981bd1ade0235453cc5980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4507" y="1336752"/>
            <a:ext cx="1460793" cy="1463040"/>
          </a:xfrm>
          <a:prstGeom prst="rect">
            <a:avLst/>
          </a:prstGeom>
          <a:noFill/>
          <a:extLst>
            <a:ext uri="{909E8E84-426E-40DD-AFC4-6F175D3DCCD1}">
              <a14:hiddenFill xmlns:a14="http://schemas.microsoft.com/office/drawing/2010/main">
                <a:solidFill>
                  <a:srgbClr val="FFFFFF"/>
                </a:solidFill>
              </a14:hiddenFill>
            </a:ext>
          </a:extLst>
        </p:spPr>
      </p:pic>
      <p:sp>
        <p:nvSpPr>
          <p:cNvPr id="2" name="对话气泡: 矩形 1"/>
          <p:cNvSpPr/>
          <p:nvPr/>
        </p:nvSpPr>
        <p:spPr>
          <a:xfrm>
            <a:off x="3748083" y="5461263"/>
            <a:ext cx="4427083" cy="470780"/>
          </a:xfrm>
          <a:prstGeom prst="wedgeRectCallout">
            <a:avLst>
              <a:gd name="adj1" fmla="val -67065"/>
              <a:gd name="adj2" fmla="val 47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teletypewriter</a:t>
            </a:r>
            <a:r>
              <a:rPr lang="zh-CN" altLang="en-US" sz="2000" dirty="0">
                <a:latin typeface="微软雅黑" panose="020B0503020204020204" pitchFamily="34" charset="-122"/>
                <a:ea typeface="微软雅黑" panose="020B0503020204020204" pitchFamily="34" charset="-122"/>
              </a:rPr>
              <a:t>（电传打字机）的简称</a:t>
            </a:r>
            <a:endParaRPr lang="zh-CN" altLang="en-US" sz="2000"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0969" y="4238372"/>
            <a:ext cx="1563397" cy="10474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500" fill="hold"/>
                                        <p:tgtEl>
                                          <p:spTgt spid="1028"/>
                                        </p:tgtEl>
                                        <p:attrNameLst>
                                          <p:attrName>ppt_w</p:attrName>
                                        </p:attrNameLst>
                                      </p:cBhvr>
                                      <p:tavLst>
                                        <p:tav tm="0">
                                          <p:val>
                                            <p:fltVal val="0"/>
                                          </p:val>
                                        </p:tav>
                                        <p:tav tm="100000">
                                          <p:val>
                                            <p:strVal val="#ppt_w"/>
                                          </p:val>
                                        </p:tav>
                                      </p:tavLst>
                                    </p:anim>
                                    <p:anim calcmode="lin" valueType="num">
                                      <p:cBhvr>
                                        <p:cTn id="13" dur="500" fill="hold"/>
                                        <p:tgtEl>
                                          <p:spTgt spid="1028"/>
                                        </p:tgtEl>
                                        <p:attrNameLst>
                                          <p:attrName>ppt_h</p:attrName>
                                        </p:attrNameLst>
                                      </p:cBhvr>
                                      <p:tavLst>
                                        <p:tav tm="0">
                                          <p:val>
                                            <p:fltVal val="0"/>
                                          </p:val>
                                        </p:tav>
                                        <p:tav tm="100000">
                                          <p:val>
                                            <p:strVal val="#ppt_h"/>
                                          </p:val>
                                        </p:tav>
                                      </p:tavLst>
                                    </p:anim>
                                    <p:animEffect transition="in" filter="fade">
                                      <p:cBhvr>
                                        <p:cTn id="14" dur="500"/>
                                        <p:tgtEl>
                                          <p:spTgt spid="102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028"/>
                                        </p:tgtEl>
                                      </p:cBhvr>
                                    </p:animEffect>
                                    <p:set>
                                      <p:cBhvr>
                                        <p:cTn id="22" dur="1" fill="hold">
                                          <p:stCondLst>
                                            <p:cond delay="499"/>
                                          </p:stCondLst>
                                        </p:cTn>
                                        <p:tgtEl>
                                          <p:spTgt spid="102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animEffect transition="in" filter="fade">
                                      <p:cBhvr>
                                        <p:cTn id="27" dur="500"/>
                                        <p:tgtEl>
                                          <p:spTgt spid="2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xEl>
                                              <p:pRg st="1" end="1"/>
                                            </p:txEl>
                                          </p:spTgt>
                                        </p:tgtEl>
                                        <p:attrNameLst>
                                          <p:attrName>style.visibility</p:attrName>
                                        </p:attrNameLst>
                                      </p:cBhvr>
                                      <p:to>
                                        <p:strVal val="visible"/>
                                      </p:to>
                                    </p:set>
                                    <p:animEffect transition="in" filter="fade">
                                      <p:cBhvr>
                                        <p:cTn id="32" dur="500"/>
                                        <p:tgtEl>
                                          <p:spTgt spid="24">
                                            <p:txEl>
                                              <p:pRg st="1" end="1"/>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xEl>
                                              <p:pRg st="2" end="2"/>
                                            </p:txEl>
                                          </p:spTgt>
                                        </p:tgtEl>
                                        <p:attrNameLst>
                                          <p:attrName>style.visibility</p:attrName>
                                        </p:attrNameLst>
                                      </p:cBhvr>
                                      <p:to>
                                        <p:strVal val="visible"/>
                                      </p:to>
                                    </p:set>
                                    <p:animEffect transition="in" filter="fade">
                                      <p:cBhvr>
                                        <p:cTn id="41" dur="500"/>
                                        <p:tgtEl>
                                          <p:spTgt spid="24">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4">
                                            <p:txEl>
                                              <p:pRg st="3" end="3"/>
                                            </p:txEl>
                                          </p:spTgt>
                                        </p:tgtEl>
                                        <p:attrNameLst>
                                          <p:attrName>style.visibility</p:attrName>
                                        </p:attrNameLst>
                                      </p:cBhvr>
                                      <p:to>
                                        <p:strVal val="visible"/>
                                      </p:to>
                                    </p:set>
                                    <p:animEffect transition="in" filter="fade">
                                      <p:cBhvr>
                                        <p:cTn id="46" dur="500"/>
                                        <p:tgtEl>
                                          <p:spTgt spid="24">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4">
                                            <p:txEl>
                                              <p:pRg st="4" end="4"/>
                                            </p:txEl>
                                          </p:spTgt>
                                        </p:tgtEl>
                                        <p:attrNameLst>
                                          <p:attrName>style.visibility</p:attrName>
                                        </p:attrNameLst>
                                      </p:cBhvr>
                                      <p:to>
                                        <p:strVal val="visible"/>
                                      </p:to>
                                    </p:set>
                                    <p:animEffect transition="in" filter="fade">
                                      <p:cBhvr>
                                        <p:cTn id="51" dur="500"/>
                                        <p:tgtEl>
                                          <p:spTgt spid="24">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4">
                                            <p:txEl>
                                              <p:pRg st="5" end="5"/>
                                            </p:txEl>
                                          </p:spTgt>
                                        </p:tgtEl>
                                        <p:attrNameLst>
                                          <p:attrName>style.visibility</p:attrName>
                                        </p:attrNameLst>
                                      </p:cBhvr>
                                      <p:to>
                                        <p:strVal val="visible"/>
                                      </p:to>
                                    </p:set>
                                    <p:animEffect transition="in" filter="fade">
                                      <p:cBhvr>
                                        <p:cTn id="56" dur="500"/>
                                        <p:tgtEl>
                                          <p:spTgt spid="24">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4">
                                            <p:txEl>
                                              <p:pRg st="6" end="6"/>
                                            </p:txEl>
                                          </p:spTgt>
                                        </p:tgtEl>
                                        <p:attrNameLst>
                                          <p:attrName>style.visibility</p:attrName>
                                        </p:attrNameLst>
                                      </p:cBhvr>
                                      <p:to>
                                        <p:strVal val="visible"/>
                                      </p:to>
                                    </p:set>
                                    <p:animEffect transition="in" filter="fade">
                                      <p:cBhvr>
                                        <p:cTn id="61" dur="500"/>
                                        <p:tgtEl>
                                          <p:spTgt spid="24">
                                            <p:txEl>
                                              <p:pRg st="6" end="6"/>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
                                        </p:tgtEl>
                                        <p:attrNameLst>
                                          <p:attrName>style.visibility</p:attrName>
                                        </p:attrNameLst>
                                      </p:cBhvr>
                                      <p:to>
                                        <p:strVal val="visible"/>
                                      </p:to>
                                    </p:set>
                                    <p:animEffect transition="in" filter="fade">
                                      <p:cBhvr>
                                        <p:cTn id="66" dur="500"/>
                                        <p:tgtEl>
                                          <p:spTgt spid="2"/>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2050"/>
                                        </p:tgtEl>
                                        <p:attrNameLst>
                                          <p:attrName>style.visibility</p:attrName>
                                        </p:attrNameLst>
                                      </p:cBhvr>
                                      <p:to>
                                        <p:strVal val="visible"/>
                                      </p:to>
                                    </p:set>
                                    <p:animEffect transition="in" filter="fade">
                                      <p:cBhvr>
                                        <p:cTn id="70" dur="500"/>
                                        <p:tgtEl>
                                          <p:spTgt spid="205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4">
                                            <p:txEl>
                                              <p:pRg st="7" end="7"/>
                                            </p:txEl>
                                          </p:spTgt>
                                        </p:tgtEl>
                                        <p:attrNameLst>
                                          <p:attrName>style.visibility</p:attrName>
                                        </p:attrNameLst>
                                      </p:cBhvr>
                                      <p:to>
                                        <p:strVal val="visible"/>
                                      </p:to>
                                    </p:set>
                                    <p:animEffect transition="in" filter="fade">
                                      <p:cBhvr>
                                        <p:cTn id="75" dur="500"/>
                                        <p:tgtEl>
                                          <p:spTgt spid="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3.2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使用一些简单的</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UNIX</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命令</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459041"/>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CentOS 7 </a:t>
            </a:r>
            <a:r>
              <a:rPr lang="zh-CN" altLang="en-US" sz="2400" dirty="0">
                <a:latin typeface="微软雅黑" panose="020B0503020204020204" pitchFamily="34" charset="-122"/>
                <a:ea typeface="微软雅黑" panose="020B0503020204020204" pitchFamily="34" charset="-122"/>
              </a:rPr>
              <a:t>默认启用</a:t>
            </a: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个虚拟终端</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Clr>
                <a:schemeClr val="accent5"/>
              </a:buClr>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 </a:t>
            </a:r>
            <a:r>
              <a:rPr lang="en-US" altLang="zh-CN" sz="2400" dirty="0">
                <a:solidFill>
                  <a:schemeClr val="accent5"/>
                </a:solidFill>
                <a:latin typeface="微软雅黑" panose="020B0503020204020204" pitchFamily="34" charset="-122"/>
                <a:ea typeface="微软雅黑" panose="020B0503020204020204" pitchFamily="34" charset="-122"/>
              </a:rPr>
              <a:t>tty1</a:t>
            </a:r>
            <a:r>
              <a:rPr lang="zh-CN" altLang="en-US" sz="2400" dirty="0">
                <a:solidFill>
                  <a:schemeClr val="accent5"/>
                </a:solidFill>
                <a:latin typeface="微软雅黑" panose="020B0503020204020204" pitchFamily="34" charset="-122"/>
                <a:ea typeface="微软雅黑" panose="020B0503020204020204" pitchFamily="34" charset="-122"/>
              </a:rPr>
              <a:t>图形终端，</a:t>
            </a:r>
            <a:r>
              <a:rPr lang="en-US" altLang="zh-CN" sz="2400" dirty="0">
                <a:solidFill>
                  <a:schemeClr val="accent5"/>
                </a:solidFill>
                <a:latin typeface="微软雅黑" panose="020B0503020204020204" pitchFamily="34" charset="-122"/>
                <a:ea typeface="微软雅黑" panose="020B0503020204020204" pitchFamily="34" charset="-122"/>
              </a:rPr>
              <a:t>tty2-tty6</a:t>
            </a:r>
            <a:r>
              <a:rPr lang="zh-CN" altLang="en-US" sz="2400" dirty="0">
                <a:solidFill>
                  <a:schemeClr val="accent5"/>
                </a:solidFill>
                <a:latin typeface="微软雅黑" panose="020B0503020204020204" pitchFamily="34" charset="-122"/>
                <a:ea typeface="微软雅黑" panose="020B0503020204020204" pitchFamily="34" charset="-122"/>
              </a:rPr>
              <a:t>字符终端</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虚拟终端可以相互切换</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切换方式</a:t>
            </a:r>
            <a:r>
              <a:rPr lang="en-US" altLang="zh-CN" sz="2400" dirty="0">
                <a:latin typeface="微软雅黑" panose="020B0503020204020204" pitchFamily="34" charset="-122"/>
                <a:ea typeface="微软雅黑" panose="020B0503020204020204" pitchFamily="34" charset="-122"/>
              </a:rPr>
              <a:t>1</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en-US" altLang="zh-CN" sz="2400" dirty="0">
                <a:solidFill>
                  <a:schemeClr val="accent5"/>
                </a:solidFill>
                <a:latin typeface="微软雅黑" panose="020B0503020204020204" pitchFamily="34" charset="-122"/>
                <a:ea typeface="微软雅黑" panose="020B0503020204020204" pitchFamily="34" charset="-122"/>
              </a:rPr>
              <a:t>Ctrl-Alt-F</a:t>
            </a:r>
            <a:r>
              <a:rPr lang="en-US" altLang="zh-CN" sz="2400">
                <a:solidFill>
                  <a:schemeClr val="accent5"/>
                </a:solidFill>
                <a:latin typeface="微软雅黑" panose="020B0503020204020204" pitchFamily="34" charset="-122"/>
                <a:ea typeface="微软雅黑" panose="020B0503020204020204" pitchFamily="34" charset="-122"/>
              </a:rPr>
              <a:t>[1-6</a:t>
            </a:r>
            <a:r>
              <a:rPr lang="en-US" altLang="zh-CN" sz="2400" dirty="0">
                <a:solidFill>
                  <a:schemeClr val="accent5"/>
                </a:solidFill>
                <a:latin typeface="微软雅黑" panose="020B0503020204020204" pitchFamily="34" charset="-122"/>
                <a:ea typeface="微软雅黑" panose="020B0503020204020204" pitchFamily="34" charset="-122"/>
              </a:rPr>
              <a:t>]</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切换方式</a:t>
            </a:r>
            <a:r>
              <a:rPr lang="en-US" altLang="zh-CN" sz="2400" dirty="0">
                <a:latin typeface="微软雅黑" panose="020B0503020204020204" pitchFamily="34" charset="-122"/>
                <a:ea typeface="微软雅黑" panose="020B0503020204020204" pitchFamily="34" charset="-122"/>
              </a:rPr>
              <a:t>2</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accent5"/>
                </a:solidFill>
                <a:latin typeface="微软雅黑" panose="020B0503020204020204" pitchFamily="34" charset="-122"/>
                <a:ea typeface="微软雅黑" panose="020B0503020204020204" pitchFamily="34" charset="-122"/>
              </a:rPr>
              <a:t>#   </a:t>
            </a:r>
            <a:r>
              <a:rPr lang="en-US" altLang="zh-CN" sz="2400" dirty="0" err="1">
                <a:solidFill>
                  <a:schemeClr val="accent5"/>
                </a:solidFill>
                <a:latin typeface="微软雅黑" panose="020B0503020204020204" pitchFamily="34" charset="-122"/>
                <a:ea typeface="微软雅黑" panose="020B0503020204020204" pitchFamily="34" charset="-122"/>
              </a:rPr>
              <a:t>chvt</a:t>
            </a:r>
            <a:r>
              <a:rPr lang="en-US" altLang="zh-CN" sz="2400" dirty="0">
                <a:solidFill>
                  <a:schemeClr val="accent5"/>
                </a:solidFill>
                <a:latin typeface="微软雅黑" panose="020B0503020204020204" pitchFamily="34" charset="-122"/>
                <a:ea typeface="微软雅黑" panose="020B0503020204020204" pitchFamily="34" charset="-122"/>
              </a:rPr>
              <a:t>  n          (1=&lt;n&lt;=6</a:t>
            </a:r>
            <a:r>
              <a:rPr lang="zh-CN" altLang="en-US" sz="2400" dirty="0">
                <a:solidFill>
                  <a:schemeClr val="accent5"/>
                </a:solidFill>
                <a:latin typeface="微软雅黑" panose="020B0503020204020204" pitchFamily="34" charset="-122"/>
                <a:ea typeface="微软雅黑" panose="020B0503020204020204" pitchFamily="34" charset="-122"/>
              </a:rPr>
              <a:t>）</a:t>
            </a:r>
            <a:endParaRPr lang="zh-CN" altLang="en-US"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通过</a:t>
            </a:r>
            <a:r>
              <a:rPr lang="en-US" altLang="zh-CN" sz="2400" dirty="0" err="1">
                <a:solidFill>
                  <a:schemeClr val="accent5"/>
                </a:solidFill>
                <a:latin typeface="微软雅黑" panose="020B0503020204020204" pitchFamily="34" charset="-122"/>
                <a:ea typeface="微软雅黑" panose="020B0503020204020204" pitchFamily="34" charset="-122"/>
              </a:rPr>
              <a:t>tty</a:t>
            </a:r>
            <a:r>
              <a:rPr lang="zh-CN" altLang="en-US" sz="2400" dirty="0">
                <a:solidFill>
                  <a:schemeClr val="accent5"/>
                </a:solidFill>
                <a:latin typeface="微软雅黑" panose="020B0503020204020204" pitchFamily="34" charset="-122"/>
                <a:ea typeface="微软雅黑" panose="020B0503020204020204" pitchFamily="34" charset="-122"/>
              </a:rPr>
              <a:t>命令来查看当前的虚拟终端号</a:t>
            </a:r>
            <a:endParaRPr lang="en-US" altLang="zh-CN" sz="2400" dirty="0">
              <a:solidFill>
                <a:schemeClr val="accent5"/>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85030"/>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用户信息：</a:t>
            </a:r>
            <a:r>
              <a:rPr lang="en-US" altLang="zh-CN" sz="2800" dirty="0">
                <a:solidFill>
                  <a:schemeClr val="tx1"/>
                </a:solidFill>
                <a:latin typeface="微软雅黑" panose="020B0503020204020204" pitchFamily="34" charset="-122"/>
                <a:ea typeface="微软雅黑" panose="020B0503020204020204" pitchFamily="34" charset="-122"/>
              </a:rPr>
              <a:t>who</a:t>
            </a:r>
            <a:r>
              <a:rPr lang="zh-CN" altLang="en-US" sz="2800" dirty="0">
                <a:solidFill>
                  <a:schemeClr val="tx1"/>
                </a:solidFill>
                <a:latin typeface="微软雅黑" panose="020B0503020204020204" pitchFamily="34" charset="-122"/>
                <a:ea typeface="微软雅黑" panose="020B0503020204020204" pitchFamily="34" charset="-122"/>
              </a:rPr>
              <a:t>命令</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4</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4" name="直接箭头连接符 3"/>
          <p:cNvCxnSpPr/>
          <p:nvPr/>
        </p:nvCxnSpPr>
        <p:spPr>
          <a:xfrm>
            <a:off x="968241" y="4374165"/>
            <a:ext cx="0" cy="746475"/>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1"/>
          <a:stretch>
            <a:fillRect/>
          </a:stretch>
        </p:blipFill>
        <p:spPr>
          <a:xfrm>
            <a:off x="3666479" y="4421163"/>
            <a:ext cx="4912995" cy="699477"/>
          </a:xfrm>
          <a:prstGeom prst="rect">
            <a:avLst/>
          </a:prstGeom>
        </p:spPr>
      </p:pic>
      <p:pic>
        <p:nvPicPr>
          <p:cNvPr id="3" name="图片 2"/>
          <p:cNvPicPr>
            <a:picLocks noChangeAspect="1"/>
          </p:cNvPicPr>
          <p:nvPr/>
        </p:nvPicPr>
        <p:blipFill>
          <a:blip r:embed="rId2"/>
          <a:stretch>
            <a:fillRect/>
          </a:stretch>
        </p:blipFill>
        <p:spPr>
          <a:xfrm>
            <a:off x="3666479" y="4421163"/>
            <a:ext cx="4810796" cy="73352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xEl>
                                              <p:pRg st="7" end="7"/>
                                            </p:txEl>
                                          </p:spTgt>
                                        </p:tgtEl>
                                        <p:attrNameLst>
                                          <p:attrName>style.visibility</p:attrName>
                                        </p:attrNameLst>
                                      </p:cBhvr>
                                      <p:to>
                                        <p:strVal val="visible"/>
                                      </p:to>
                                    </p:set>
                                    <p:animEffect transition="in" filter="fade">
                                      <p:cBhvr>
                                        <p:cTn id="17" dur="500"/>
                                        <p:tgtEl>
                                          <p:spTgt spid="24">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3.2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使用一些简单的</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UNIX</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命令</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459041"/>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伪终端</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pty</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由</a:t>
            </a:r>
            <a:r>
              <a:rPr lang="zh-CN" altLang="en-US" sz="2400" dirty="0">
                <a:solidFill>
                  <a:schemeClr val="accent6"/>
                </a:solidFill>
                <a:latin typeface="微软雅黑" panose="020B0503020204020204" pitchFamily="34" charset="-122"/>
                <a:ea typeface="微软雅黑" panose="020B0503020204020204" pitchFamily="34" charset="-122"/>
              </a:rPr>
              <a:t>远程登录</a:t>
            </a:r>
            <a:r>
              <a:rPr lang="zh-CN" altLang="en-US" sz="2400" dirty="0">
                <a:solidFill>
                  <a:schemeClr val="accent5"/>
                </a:solidFill>
                <a:latin typeface="微软雅黑" panose="020B0503020204020204" pitchFamily="34" charset="-122"/>
                <a:ea typeface="微软雅黑" panose="020B0503020204020204" pitchFamily="34" charset="-122"/>
              </a:rPr>
              <a:t>软件或</a:t>
            </a:r>
            <a:r>
              <a:rPr lang="zh-CN" altLang="en-US" sz="2400" dirty="0">
                <a:solidFill>
                  <a:schemeClr val="accent6"/>
                </a:solidFill>
                <a:latin typeface="微软雅黑" panose="020B0503020204020204" pitchFamily="34" charset="-122"/>
                <a:ea typeface="微软雅黑" panose="020B0503020204020204" pitchFamily="34" charset="-122"/>
              </a:rPr>
              <a:t>终端模拟</a:t>
            </a:r>
            <a:r>
              <a:rPr lang="zh-CN" altLang="en-US" sz="2400" dirty="0">
                <a:solidFill>
                  <a:schemeClr val="accent5"/>
                </a:solidFill>
                <a:latin typeface="微软雅黑" panose="020B0503020204020204" pitchFamily="34" charset="-122"/>
                <a:ea typeface="微软雅黑" panose="020B0503020204020204" pitchFamily="34" charset="-122"/>
              </a:rPr>
              <a:t>软件模拟出的终端</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两种应用场景</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AutoNum type="arabicPeriod"/>
            </a:pPr>
            <a:r>
              <a:rPr lang="zh-CN" altLang="en-US" sz="2400" dirty="0">
                <a:solidFill>
                  <a:schemeClr val="accent5"/>
                </a:solidFill>
                <a:latin typeface="微软雅黑" panose="020B0503020204020204" pitchFamily="34" charset="-122"/>
                <a:ea typeface="微软雅黑" panose="020B0503020204020204" pitchFamily="34" charset="-122"/>
              </a:rPr>
              <a:t>图形界面下进行命令操作</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AutoNum type="arabicPeriod"/>
            </a:pPr>
            <a:r>
              <a:rPr lang="zh-CN" altLang="en-US" sz="2400" dirty="0">
                <a:solidFill>
                  <a:schemeClr val="accent5"/>
                </a:solidFill>
                <a:latin typeface="微软雅黑" panose="020B0503020204020204" pitchFamily="34" charset="-122"/>
                <a:ea typeface="微软雅黑" panose="020B0503020204020204" pitchFamily="34" charset="-122"/>
              </a:rPr>
              <a:t>远程登录</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pts(pseudo-terminal slave)</a:t>
            </a:r>
            <a:r>
              <a:rPr lang="zh-CN" altLang="en-US" sz="2400" dirty="0">
                <a:latin typeface="微软雅黑" panose="020B0503020204020204" pitchFamily="34" charset="-122"/>
                <a:ea typeface="微软雅黑" panose="020B0503020204020204" pitchFamily="34" charset="-122"/>
              </a:rPr>
              <a:t>是</a:t>
            </a:r>
            <a:r>
              <a:rPr lang="en-US" altLang="zh-CN" sz="2400" dirty="0" err="1">
                <a:latin typeface="微软雅黑" panose="020B0503020204020204" pitchFamily="34" charset="-122"/>
                <a:ea typeface="微软雅黑" panose="020B0503020204020204" pitchFamily="34" charset="-122"/>
              </a:rPr>
              <a:t>pty</a:t>
            </a:r>
            <a:r>
              <a:rPr lang="zh-CN" altLang="en-US" sz="2400" dirty="0">
                <a:latin typeface="微软雅黑" panose="020B0503020204020204" pitchFamily="34" charset="-122"/>
                <a:ea typeface="微软雅黑" panose="020B0503020204020204" pitchFamily="34" charset="-122"/>
              </a:rPr>
              <a:t>的实现方法</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伪终端以</a:t>
            </a:r>
            <a:r>
              <a:rPr lang="en-US" altLang="zh-CN" sz="2400" dirty="0">
                <a:latin typeface="微软雅黑" panose="020B0503020204020204" pitchFamily="34" charset="-122"/>
                <a:ea typeface="微软雅黑" panose="020B0503020204020204" pitchFamily="34" charset="-122"/>
              </a:rPr>
              <a:t>pts/n</a:t>
            </a:r>
            <a:r>
              <a:rPr lang="zh-CN" altLang="en-US" sz="2400" dirty="0">
                <a:latin typeface="微软雅黑" panose="020B0503020204020204" pitchFamily="34" charset="-122"/>
                <a:ea typeface="微软雅黑" panose="020B0503020204020204" pitchFamily="34" charset="-122"/>
              </a:rPr>
              <a:t>的形式命名</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：表示是图形用户界面终端</a:t>
            </a:r>
            <a:endParaRPr lang="zh-CN" altLang="en-US" sz="2400" dirty="0">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85030"/>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用户信息：</a:t>
            </a:r>
            <a:r>
              <a:rPr lang="en-US" altLang="zh-CN" sz="2800" dirty="0">
                <a:solidFill>
                  <a:schemeClr val="tx1"/>
                </a:solidFill>
                <a:latin typeface="微软雅黑" panose="020B0503020204020204" pitchFamily="34" charset="-122"/>
                <a:ea typeface="微软雅黑" panose="020B0503020204020204" pitchFamily="34" charset="-122"/>
              </a:rPr>
              <a:t>who</a:t>
            </a:r>
            <a:r>
              <a:rPr lang="zh-CN" altLang="en-US" sz="2800" dirty="0">
                <a:solidFill>
                  <a:schemeClr val="tx1"/>
                </a:solidFill>
                <a:latin typeface="微软雅黑" panose="020B0503020204020204" pitchFamily="34" charset="-122"/>
                <a:ea typeface="微软雅黑" panose="020B0503020204020204" pitchFamily="34" charset="-122"/>
              </a:rPr>
              <a:t>命令</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4</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4" name="直接箭头连接符 3"/>
          <p:cNvCxnSpPr/>
          <p:nvPr/>
        </p:nvCxnSpPr>
        <p:spPr>
          <a:xfrm>
            <a:off x="968241" y="4374165"/>
            <a:ext cx="0" cy="746475"/>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6" name="图片 5" descr="图片包含 屏幕截图&#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24160" y="87087"/>
            <a:ext cx="6593149" cy="3706836"/>
          </a:xfrm>
          <a:prstGeom prst="rect">
            <a:avLst/>
          </a:prstGeom>
        </p:spPr>
      </p:pic>
      <p:pic>
        <p:nvPicPr>
          <p:cNvPr id="2" name="图片 1"/>
          <p:cNvPicPr>
            <a:picLocks noChangeAspect="1"/>
          </p:cNvPicPr>
          <p:nvPr/>
        </p:nvPicPr>
        <p:blipFill>
          <a:blip r:embed="rId2"/>
          <a:stretch>
            <a:fillRect/>
          </a:stretch>
        </p:blipFill>
        <p:spPr>
          <a:xfrm>
            <a:off x="1267705" y="214828"/>
            <a:ext cx="7457338" cy="4120356"/>
          </a:xfrm>
          <a:prstGeom prst="rect">
            <a:avLst/>
          </a:prstGeom>
        </p:spPr>
      </p:pic>
      <p:sp>
        <p:nvSpPr>
          <p:cNvPr id="7" name="矩形 6"/>
          <p:cNvSpPr/>
          <p:nvPr/>
        </p:nvSpPr>
        <p:spPr>
          <a:xfrm>
            <a:off x="4885509" y="5263668"/>
            <a:ext cx="3004457" cy="618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表示该终端是系统</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中的第几个伪终端</a:t>
            </a:r>
            <a:endParaRPr lang="zh-CN" altLang="en-US" sz="20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678172" y="3075616"/>
            <a:ext cx="7962265" cy="3343112"/>
          </a:xfrm>
          <a:prstGeom prst="rect">
            <a:avLst/>
          </a:prstGeom>
        </p:spPr>
      </p:pic>
      <p:cxnSp>
        <p:nvCxnSpPr>
          <p:cNvPr id="13" name="直接箭头连接符 12"/>
          <p:cNvCxnSpPr/>
          <p:nvPr/>
        </p:nvCxnSpPr>
        <p:spPr>
          <a:xfrm>
            <a:off x="1957582" y="4437800"/>
            <a:ext cx="0" cy="79861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2464526" y="3196046"/>
            <a:ext cx="1253081" cy="23295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315525" y="3918857"/>
            <a:ext cx="1673001" cy="828545"/>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2107474" y="3676263"/>
            <a:ext cx="292657"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3595685" y="2987269"/>
            <a:ext cx="1837509" cy="369332"/>
          </a:xfrm>
          <a:prstGeom prst="rect">
            <a:avLst/>
          </a:prstGeom>
          <a:noFill/>
          <a:ln w="19050">
            <a:no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第一个伪终端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038828" y="5236410"/>
            <a:ext cx="1837509" cy="369332"/>
          </a:xfrm>
          <a:prstGeom prst="rect">
            <a:avLst/>
          </a:prstGeom>
          <a:noFill/>
          <a:ln w="19050">
            <a:no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第二个伪终端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2210302" y="3480138"/>
            <a:ext cx="1372277" cy="369332"/>
          </a:xfrm>
          <a:prstGeom prst="rect">
            <a:avLst/>
          </a:prstGeom>
          <a:noFill/>
          <a:ln w="19050">
            <a:no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图形终端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902895" y="5197714"/>
            <a:ext cx="1837509" cy="369332"/>
          </a:xfrm>
          <a:prstGeom prst="rect">
            <a:avLst/>
          </a:prstGeom>
          <a:noFill/>
          <a:ln w="19050">
            <a:no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第三个虚拟终端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3831772" y="4706578"/>
            <a:ext cx="1837509" cy="369332"/>
          </a:xfrm>
          <a:prstGeom prst="rect">
            <a:avLst/>
          </a:prstGeom>
          <a:noFill/>
          <a:ln w="19050">
            <a:no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第二个虚拟终端</a:t>
            </a: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30" name="直接箭头连接符 29"/>
          <p:cNvCxnSpPr>
            <a:endCxn id="25" idx="0"/>
          </p:cNvCxnSpPr>
          <p:nvPr/>
        </p:nvCxnSpPr>
        <p:spPr>
          <a:xfrm>
            <a:off x="2315525" y="4171406"/>
            <a:ext cx="1506125" cy="102630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par>
                                <p:cTn id="12" presetID="53" presetClass="entr" presetSubtype="16" fill="hold" nodeType="with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 calcmode="lin" valueType="num">
                                      <p:cBhvr>
                                        <p:cTn id="14"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500"/>
                                        <p:tgtEl>
                                          <p:spTgt spid="24">
                                            <p:txEl>
                                              <p:pRg st="0" end="0"/>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4">
                                            <p:txEl>
                                              <p:pRg st="1" end="1"/>
                                            </p:txEl>
                                          </p:spTgt>
                                        </p:tgtEl>
                                        <p:attrNameLst>
                                          <p:attrName>style.visibility</p:attrName>
                                        </p:attrNameLst>
                                      </p:cBhvr>
                                      <p:to>
                                        <p:strVal val="visible"/>
                                      </p:to>
                                    </p:set>
                                    <p:animEffect transition="in" filter="fade">
                                      <p:cBhvr>
                                        <p:cTn id="25" dur="500"/>
                                        <p:tgtEl>
                                          <p:spTgt spid="2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
                                            <p:txEl>
                                              <p:pRg st="2" end="2"/>
                                            </p:txEl>
                                          </p:spTgt>
                                        </p:tgtEl>
                                        <p:attrNameLst>
                                          <p:attrName>style.visibility</p:attrName>
                                        </p:attrNameLst>
                                      </p:cBhvr>
                                      <p:to>
                                        <p:strVal val="visible"/>
                                      </p:to>
                                    </p:set>
                                    <p:animEffect transition="in" filter="fade">
                                      <p:cBhvr>
                                        <p:cTn id="30" dur="500"/>
                                        <p:tgtEl>
                                          <p:spTgt spid="24">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
                                            <p:txEl>
                                              <p:pRg st="3" end="3"/>
                                            </p:txEl>
                                          </p:spTgt>
                                        </p:tgtEl>
                                        <p:attrNameLst>
                                          <p:attrName>style.visibility</p:attrName>
                                        </p:attrNameLst>
                                      </p:cBhvr>
                                      <p:to>
                                        <p:strVal val="visible"/>
                                      </p:to>
                                    </p:set>
                                    <p:animEffect transition="in" filter="fade">
                                      <p:cBhvr>
                                        <p:cTn id="35" dur="500"/>
                                        <p:tgtEl>
                                          <p:spTgt spid="24">
                                            <p:txEl>
                                              <p:pRg st="3" end="3"/>
                                            </p:txEl>
                                          </p:spTgt>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6"/>
                                        </p:tgtEl>
                                      </p:cBhvr>
                                    </p:animEffect>
                                    <p:set>
                                      <p:cBhvr>
                                        <p:cTn id="44" dur="1" fill="hold">
                                          <p:stCondLst>
                                            <p:cond delay="499"/>
                                          </p:stCondLst>
                                        </p:cTn>
                                        <p:tgtEl>
                                          <p:spTgt spid="6"/>
                                        </p:tgtEl>
                                        <p:attrNameLst>
                                          <p:attrName>style.visibility</p:attrName>
                                        </p:attrNameLst>
                                      </p:cBhvr>
                                      <p:to>
                                        <p:strVal val="hidden"/>
                                      </p:to>
                                    </p:se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24">
                                            <p:txEl>
                                              <p:pRg st="4" end="4"/>
                                            </p:txEl>
                                          </p:spTgt>
                                        </p:tgtEl>
                                        <p:attrNameLst>
                                          <p:attrName>style.visibility</p:attrName>
                                        </p:attrNameLst>
                                      </p:cBhvr>
                                      <p:to>
                                        <p:strVal val="visible"/>
                                      </p:to>
                                    </p:set>
                                    <p:animEffect transition="in" filter="fade">
                                      <p:cBhvr>
                                        <p:cTn id="48" dur="500"/>
                                        <p:tgtEl>
                                          <p:spTgt spid="24">
                                            <p:txEl>
                                              <p:pRg st="4" end="4"/>
                                            </p:txEl>
                                          </p:spTgt>
                                        </p:tgtEl>
                                      </p:cBhvr>
                                    </p:animEffec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2"/>
                                        </p:tgtEl>
                                      </p:cBhvr>
                                    </p:animEffect>
                                    <p:set>
                                      <p:cBhvr>
                                        <p:cTn id="57" dur="1" fill="hold">
                                          <p:stCondLst>
                                            <p:cond delay="499"/>
                                          </p:stCondLst>
                                        </p:cTn>
                                        <p:tgtEl>
                                          <p:spTgt spid="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
                                            <p:txEl>
                                              <p:pRg st="5" end="5"/>
                                            </p:txEl>
                                          </p:spTgt>
                                        </p:tgtEl>
                                        <p:attrNameLst>
                                          <p:attrName>style.visibility</p:attrName>
                                        </p:attrNameLst>
                                      </p:cBhvr>
                                      <p:to>
                                        <p:strVal val="visible"/>
                                      </p:to>
                                    </p:set>
                                    <p:animEffect transition="in" filter="fade">
                                      <p:cBhvr>
                                        <p:cTn id="62" dur="500"/>
                                        <p:tgtEl>
                                          <p:spTgt spid="24">
                                            <p:txEl>
                                              <p:pRg st="5" end="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4">
                                            <p:txEl>
                                              <p:pRg st="6" end="6"/>
                                            </p:txEl>
                                          </p:spTgt>
                                        </p:tgtEl>
                                        <p:attrNameLst>
                                          <p:attrName>style.visibility</p:attrName>
                                        </p:attrNameLst>
                                      </p:cBhvr>
                                      <p:to>
                                        <p:strVal val="visible"/>
                                      </p:to>
                                    </p:set>
                                    <p:animEffect transition="in" filter="fade">
                                      <p:cBhvr>
                                        <p:cTn id="67" dur="500"/>
                                        <p:tgtEl>
                                          <p:spTgt spid="24">
                                            <p:txEl>
                                              <p:pRg st="6" end="6"/>
                                            </p:txEl>
                                          </p:spTgt>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500"/>
                                        <p:tgtEl>
                                          <p:spTgt spid="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4">
                                            <p:txEl>
                                              <p:pRg st="7" end="7"/>
                                            </p:txEl>
                                          </p:spTgt>
                                        </p:tgtEl>
                                        <p:attrNameLst>
                                          <p:attrName>style.visibility</p:attrName>
                                        </p:attrNameLst>
                                      </p:cBhvr>
                                      <p:to>
                                        <p:strVal val="visible"/>
                                      </p:to>
                                    </p:set>
                                    <p:animEffect transition="in" filter="fade">
                                      <p:cBhvr>
                                        <p:cTn id="76" dur="500"/>
                                        <p:tgtEl>
                                          <p:spTgt spid="24">
                                            <p:txEl>
                                              <p:pRg st="7" end="7"/>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500"/>
                                        <p:tgtEl>
                                          <p:spTgt spid="11"/>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wipe(down)">
                                      <p:cBhvr>
                                        <p:cTn id="86" dur="500"/>
                                        <p:tgtEl>
                                          <p:spTgt spid="14"/>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fade">
                                      <p:cBhvr>
                                        <p:cTn id="90" dur="500"/>
                                        <p:tgtEl>
                                          <p:spTgt spid="21"/>
                                        </p:tgtEl>
                                      </p:cBhvr>
                                    </p:animEffect>
                                  </p:childTnLst>
                                </p:cTn>
                              </p:par>
                            </p:childTnLst>
                          </p:cTn>
                        </p:par>
                        <p:par>
                          <p:cTn id="91" fill="hold">
                            <p:stCondLst>
                              <p:cond delay="1000"/>
                            </p:stCondLst>
                            <p:childTnLst>
                              <p:par>
                                <p:cTn id="92" presetID="22" presetClass="entr" presetSubtype="8" fill="hold" nodeType="after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wipe(left)">
                                      <p:cBhvr>
                                        <p:cTn id="94" dur="500"/>
                                        <p:tgtEl>
                                          <p:spTgt spid="16"/>
                                        </p:tgtEl>
                                      </p:cBhvr>
                                    </p:animEffect>
                                  </p:childTnLst>
                                </p:cTn>
                              </p:par>
                            </p:childTnLst>
                          </p:cTn>
                        </p:par>
                        <p:par>
                          <p:cTn id="95" fill="hold">
                            <p:stCondLst>
                              <p:cond delay="1500"/>
                            </p:stCondLst>
                            <p:childTnLst>
                              <p:par>
                                <p:cTn id="96" presetID="10" presetClass="entr" presetSubtype="0" fill="hold" grpId="0" nodeType="afterEffect">
                                  <p:stCondLst>
                                    <p:cond delay="0"/>
                                  </p:stCondLst>
                                  <p:childTnLst>
                                    <p:set>
                                      <p:cBhvr>
                                        <p:cTn id="97" dur="1" fill="hold">
                                          <p:stCondLst>
                                            <p:cond delay="0"/>
                                          </p:stCondLst>
                                        </p:cTn>
                                        <p:tgtEl>
                                          <p:spTgt spid="23"/>
                                        </p:tgtEl>
                                        <p:attrNameLst>
                                          <p:attrName>style.visibility</p:attrName>
                                        </p:attrNameLst>
                                      </p:cBhvr>
                                      <p:to>
                                        <p:strVal val="visible"/>
                                      </p:to>
                                    </p:set>
                                    <p:animEffect transition="in" filter="fade">
                                      <p:cBhvr>
                                        <p:cTn id="98" dur="500"/>
                                        <p:tgtEl>
                                          <p:spTgt spid="23"/>
                                        </p:tgtEl>
                                      </p:cBhvr>
                                    </p:animEffect>
                                  </p:childTnLst>
                                </p:cTn>
                              </p:par>
                            </p:childTnLst>
                          </p:cTn>
                        </p:par>
                        <p:par>
                          <p:cTn id="99" fill="hold">
                            <p:stCondLst>
                              <p:cond delay="2000"/>
                            </p:stCondLst>
                            <p:childTnLst>
                              <p:par>
                                <p:cTn id="100" presetID="22" presetClass="entr" presetSubtype="8" fill="hold" nodeType="afterEffect">
                                  <p:stCondLst>
                                    <p:cond delay="0"/>
                                  </p:stCondLst>
                                  <p:childTnLst>
                                    <p:set>
                                      <p:cBhvr>
                                        <p:cTn id="101" dur="1" fill="hold">
                                          <p:stCondLst>
                                            <p:cond delay="0"/>
                                          </p:stCondLst>
                                        </p:cTn>
                                        <p:tgtEl>
                                          <p:spTgt spid="15"/>
                                        </p:tgtEl>
                                        <p:attrNameLst>
                                          <p:attrName>style.visibility</p:attrName>
                                        </p:attrNameLst>
                                      </p:cBhvr>
                                      <p:to>
                                        <p:strVal val="visible"/>
                                      </p:to>
                                    </p:set>
                                    <p:animEffect transition="in" filter="wipe(left)">
                                      <p:cBhvr>
                                        <p:cTn id="102" dur="500"/>
                                        <p:tgtEl>
                                          <p:spTgt spid="15"/>
                                        </p:tgtEl>
                                      </p:cBhvr>
                                    </p:animEffect>
                                  </p:childTnLst>
                                </p:cTn>
                              </p:par>
                            </p:childTnLst>
                          </p:cTn>
                        </p:par>
                        <p:par>
                          <p:cTn id="103" fill="hold">
                            <p:stCondLst>
                              <p:cond delay="2500"/>
                            </p:stCondLst>
                            <p:childTnLst>
                              <p:par>
                                <p:cTn id="104" presetID="10" presetClass="entr" presetSubtype="0" fill="hold" grpId="0" nodeType="after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fade">
                                      <p:cBhvr>
                                        <p:cTn id="106" dur="500"/>
                                        <p:tgtEl>
                                          <p:spTgt spid="26"/>
                                        </p:tgtEl>
                                      </p:cBhvr>
                                    </p:animEffect>
                                  </p:childTnLst>
                                </p:cTn>
                              </p:par>
                            </p:childTnLst>
                          </p:cTn>
                        </p:par>
                        <p:par>
                          <p:cTn id="107" fill="hold">
                            <p:stCondLst>
                              <p:cond delay="3000"/>
                            </p:stCondLst>
                            <p:childTnLst>
                              <p:par>
                                <p:cTn id="108" presetID="22" presetClass="entr" presetSubtype="8" fill="hold" nodeType="after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wipe(left)">
                                      <p:cBhvr>
                                        <p:cTn id="110" dur="500"/>
                                        <p:tgtEl>
                                          <p:spTgt spid="30"/>
                                        </p:tgtEl>
                                      </p:cBhvr>
                                    </p:animEffect>
                                  </p:childTnLst>
                                </p:cTn>
                              </p:par>
                            </p:childTnLst>
                          </p:cTn>
                        </p:par>
                        <p:par>
                          <p:cTn id="111" fill="hold">
                            <p:stCondLst>
                              <p:cond delay="3500"/>
                            </p:stCondLst>
                            <p:childTnLst>
                              <p:par>
                                <p:cTn id="112" presetID="10" presetClass="entr" presetSubtype="0" fill="hold" grpId="0" nodeType="afterEffect">
                                  <p:stCondLst>
                                    <p:cond delay="0"/>
                                  </p:stCondLst>
                                  <p:childTnLst>
                                    <p:set>
                                      <p:cBhvr>
                                        <p:cTn id="113" dur="1" fill="hold">
                                          <p:stCondLst>
                                            <p:cond delay="0"/>
                                          </p:stCondLst>
                                        </p:cTn>
                                        <p:tgtEl>
                                          <p:spTgt spid="25"/>
                                        </p:tgtEl>
                                        <p:attrNameLst>
                                          <p:attrName>style.visibility</p:attrName>
                                        </p:attrNameLst>
                                      </p:cBhvr>
                                      <p:to>
                                        <p:strVal val="visible"/>
                                      </p:to>
                                    </p:set>
                                    <p:animEffect transition="in" filter="fade">
                                      <p:cBhvr>
                                        <p:cTn id="114" dur="500"/>
                                        <p:tgtEl>
                                          <p:spTgt spid="25"/>
                                        </p:tgtEl>
                                      </p:cBhvr>
                                    </p:animEffect>
                                  </p:childTnLst>
                                </p:cTn>
                              </p:par>
                            </p:childTnLst>
                          </p:cTn>
                        </p:par>
                        <p:par>
                          <p:cTn id="115" fill="hold">
                            <p:stCondLst>
                              <p:cond delay="4000"/>
                            </p:stCondLst>
                            <p:childTnLst>
                              <p:par>
                                <p:cTn id="116" presetID="22" presetClass="entr" presetSubtype="8" fill="hold" nodeType="afterEffect">
                                  <p:stCondLst>
                                    <p:cond delay="0"/>
                                  </p:stCondLst>
                                  <p:childTnLst>
                                    <p:set>
                                      <p:cBhvr>
                                        <p:cTn id="117" dur="1" fill="hold">
                                          <p:stCondLst>
                                            <p:cond delay="0"/>
                                          </p:stCondLst>
                                        </p:cTn>
                                        <p:tgtEl>
                                          <p:spTgt spid="13"/>
                                        </p:tgtEl>
                                        <p:attrNameLst>
                                          <p:attrName>style.visibility</p:attrName>
                                        </p:attrNameLst>
                                      </p:cBhvr>
                                      <p:to>
                                        <p:strVal val="visible"/>
                                      </p:to>
                                    </p:set>
                                    <p:animEffect transition="in" filter="wipe(left)">
                                      <p:cBhvr>
                                        <p:cTn id="118" dur="500"/>
                                        <p:tgtEl>
                                          <p:spTgt spid="13"/>
                                        </p:tgtEl>
                                      </p:cBhvr>
                                    </p:animEffect>
                                  </p:childTnLst>
                                </p:cTn>
                              </p:par>
                            </p:childTnLst>
                          </p:cTn>
                        </p:par>
                        <p:par>
                          <p:cTn id="119" fill="hold">
                            <p:stCondLst>
                              <p:cond delay="4500"/>
                            </p:stCondLst>
                            <p:childTnLst>
                              <p:par>
                                <p:cTn id="120" presetID="10" presetClass="entr" presetSubtype="0" fill="hold" grpId="0" nodeType="afterEffect">
                                  <p:stCondLst>
                                    <p:cond delay="0"/>
                                  </p:stCondLst>
                                  <p:childTnLst>
                                    <p:set>
                                      <p:cBhvr>
                                        <p:cTn id="121" dur="1" fill="hold">
                                          <p:stCondLst>
                                            <p:cond delay="0"/>
                                          </p:stCondLst>
                                        </p:cTn>
                                        <p:tgtEl>
                                          <p:spTgt spid="22"/>
                                        </p:tgtEl>
                                        <p:attrNameLst>
                                          <p:attrName>style.visibility</p:attrName>
                                        </p:attrNameLst>
                                      </p:cBhvr>
                                      <p:to>
                                        <p:strVal val="visible"/>
                                      </p:to>
                                    </p:set>
                                    <p:animEffect transition="in" filter="fade">
                                      <p:cBhvr>
                                        <p:cTn id="1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8" grpId="0" animBg="1"/>
      <p:bldP spid="9" grpId="0" animBg="1"/>
      <p:bldP spid="7" grpId="0" animBg="1"/>
      <p:bldP spid="21" grpId="0"/>
      <p:bldP spid="22" grpId="0"/>
      <p:bldP spid="23" grpId="0"/>
      <p:bldP spid="25"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3.2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使用一些简单的</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UNIX</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命令</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540538"/>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who am I </a:t>
            </a:r>
            <a:r>
              <a:rPr lang="zh-CN" altLang="en-US" sz="2400" dirty="0">
                <a:latin typeface="微软雅黑" panose="020B0503020204020204" pitchFamily="34" charset="-122"/>
                <a:ea typeface="微软雅黑" panose="020B0503020204020204" pitchFamily="34" charset="-122"/>
              </a:rPr>
              <a:t>或 </a:t>
            </a:r>
            <a:r>
              <a:rPr lang="en-US" altLang="zh-CN" sz="2400" dirty="0">
                <a:latin typeface="微软雅黑" panose="020B0503020204020204" pitchFamily="34" charset="-122"/>
                <a:ea typeface="微软雅黑" panose="020B0503020204020204" pitchFamily="34" charset="-122"/>
              </a:rPr>
              <a:t>who am </a:t>
            </a:r>
            <a:r>
              <a:rPr lang="en-US" altLang="zh-CN" sz="2400" dirty="0" err="1">
                <a:latin typeface="微软雅黑" panose="020B0503020204020204" pitchFamily="34" charset="-122"/>
                <a:ea typeface="微软雅黑" panose="020B0503020204020204" pitchFamily="34" charset="-122"/>
              </a:rPr>
              <a:t>i</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显示</a:t>
            </a:r>
            <a:r>
              <a:rPr lang="zh-CN" altLang="en-US" sz="2400" dirty="0">
                <a:solidFill>
                  <a:srgbClr val="FF0000"/>
                </a:solidFill>
                <a:latin typeface="微软雅黑" panose="020B0503020204020204" pitchFamily="34" charset="-122"/>
                <a:ea typeface="微软雅黑" panose="020B0503020204020204" pitchFamily="34" charset="-122"/>
              </a:rPr>
              <a:t>终端</a:t>
            </a:r>
            <a:r>
              <a:rPr lang="zh-CN" altLang="en-US" sz="2400" dirty="0">
                <a:latin typeface="微软雅黑" panose="020B0503020204020204" pitchFamily="34" charset="-122"/>
                <a:ea typeface="微软雅黑" panose="020B0503020204020204" pitchFamily="34" charset="-122"/>
              </a:rPr>
              <a:t>上</a:t>
            </a:r>
            <a:r>
              <a:rPr lang="zh-CN" altLang="en-US" sz="2400" dirty="0">
                <a:solidFill>
                  <a:srgbClr val="FF0000"/>
                </a:solidFill>
                <a:latin typeface="微软雅黑" panose="020B0503020204020204" pitchFamily="34" charset="-122"/>
                <a:ea typeface="微软雅黑" panose="020B0503020204020204" pitchFamily="34" charset="-122"/>
              </a:rPr>
              <a:t>登录用户</a:t>
            </a:r>
            <a:r>
              <a:rPr lang="zh-CN" altLang="en-US" sz="2400" dirty="0">
                <a:latin typeface="微软雅黑" panose="020B0503020204020204" pitchFamily="34" charset="-122"/>
                <a:ea typeface="微软雅黑" panose="020B0503020204020204" pitchFamily="34" charset="-122"/>
              </a:rPr>
              <a:t>的信息</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用户信息：</a:t>
            </a:r>
            <a:r>
              <a:rPr lang="en-US" altLang="zh-CN" sz="2800" dirty="0">
                <a:solidFill>
                  <a:schemeClr val="tx1"/>
                </a:solidFill>
                <a:latin typeface="微软雅黑" panose="020B0503020204020204" pitchFamily="34" charset="-122"/>
                <a:ea typeface="微软雅黑" panose="020B0503020204020204" pitchFamily="34" charset="-122"/>
              </a:rPr>
              <a:t>who am </a:t>
            </a:r>
            <a:r>
              <a:rPr lang="en-US" altLang="zh-CN" sz="2800" dirty="0" err="1">
                <a:solidFill>
                  <a:schemeClr val="tx1"/>
                </a:solidFill>
                <a:latin typeface="微软雅黑" panose="020B0503020204020204" pitchFamily="34" charset="-122"/>
                <a:ea typeface="微软雅黑" panose="020B0503020204020204" pitchFamily="34" charset="-122"/>
              </a:rPr>
              <a:t>i</a:t>
            </a:r>
            <a:r>
              <a:rPr lang="zh-CN" altLang="en-US" sz="2800" dirty="0">
                <a:solidFill>
                  <a:schemeClr val="tx1"/>
                </a:solidFill>
                <a:latin typeface="微软雅黑" panose="020B0503020204020204" pitchFamily="34" charset="-122"/>
                <a:ea typeface="微软雅黑" panose="020B0503020204020204" pitchFamily="34" charset="-122"/>
              </a:rPr>
              <a:t>命令</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4</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4" name="直接箭头连接符 3"/>
          <p:cNvCxnSpPr/>
          <p:nvPr/>
        </p:nvCxnSpPr>
        <p:spPr>
          <a:xfrm>
            <a:off x="968241" y="4374165"/>
            <a:ext cx="0" cy="746475"/>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58495" y="5033293"/>
            <a:ext cx="1046479"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用户名</a:t>
            </a: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17" name="直接箭头连接符 16"/>
          <p:cNvCxnSpPr/>
          <p:nvPr/>
        </p:nvCxnSpPr>
        <p:spPr>
          <a:xfrm>
            <a:off x="1933441" y="4374165"/>
            <a:ext cx="0" cy="746475"/>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4473441" y="4374165"/>
            <a:ext cx="0" cy="746475"/>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557656" y="4993159"/>
            <a:ext cx="1046479" cy="646331"/>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登录的终端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3596813" y="5100320"/>
            <a:ext cx="1793896"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登录日期与时间</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03492" y="3275832"/>
            <a:ext cx="8161907" cy="228780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3.2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使用一些简单的</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UNIX</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命令</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615815"/>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en-US" altLang="zh-CN" sz="2400" dirty="0" err="1">
                <a:latin typeface="微软雅黑" panose="020B0503020204020204" pitchFamily="34" charset="-122"/>
                <a:ea typeface="微软雅黑" panose="020B0503020204020204" pitchFamily="34" charset="-122"/>
              </a:rPr>
              <a:t>cal</a:t>
            </a:r>
            <a:r>
              <a:rPr lang="zh-CN" altLang="en-US" sz="2400" dirty="0">
                <a:latin typeface="微软雅黑" panose="020B0503020204020204" pitchFamily="34" charset="-122"/>
                <a:ea typeface="微软雅黑" panose="020B0503020204020204" pitchFamily="34" charset="-122"/>
              </a:rPr>
              <a:t>命令显示指定年份的日历表</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en-US" altLang="zh-CN" sz="2400" dirty="0" err="1">
                <a:solidFill>
                  <a:schemeClr val="accent5"/>
                </a:solidFill>
                <a:latin typeface="微软雅黑" panose="020B0503020204020204" pitchFamily="34" charset="-122"/>
                <a:ea typeface="微软雅黑" panose="020B0503020204020204" pitchFamily="34" charset="-122"/>
              </a:rPr>
              <a:t>cal</a:t>
            </a:r>
            <a:r>
              <a:rPr lang="zh-CN" altLang="en-US" sz="2400" dirty="0">
                <a:solidFill>
                  <a:schemeClr val="accent5"/>
                </a:solidFill>
                <a:latin typeface="微软雅黑" panose="020B0503020204020204" pitchFamily="34" charset="-122"/>
                <a:ea typeface="微软雅黑" panose="020B0503020204020204" pitchFamily="34" charset="-122"/>
              </a:rPr>
              <a:t>的默认显示当月日历</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参数中指定年和月，显示指定年月的日历表</a:t>
            </a:r>
            <a:endParaRPr lang="zh-CN" altLang="en-US"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显示日历：</a:t>
            </a:r>
            <a:r>
              <a:rPr lang="en-US" altLang="zh-CN" sz="2800" dirty="0" err="1">
                <a:solidFill>
                  <a:schemeClr val="tx1"/>
                </a:solidFill>
                <a:latin typeface="微软雅黑" panose="020B0503020204020204" pitchFamily="34" charset="-122"/>
                <a:ea typeface="微软雅黑" panose="020B0503020204020204" pitchFamily="34" charset="-122"/>
              </a:rPr>
              <a:t>cal</a:t>
            </a:r>
            <a:r>
              <a:rPr lang="zh-CN" altLang="en-US" sz="2800" dirty="0">
                <a:solidFill>
                  <a:schemeClr val="tx1"/>
                </a:solidFill>
                <a:latin typeface="微软雅黑" panose="020B0503020204020204" pitchFamily="34" charset="-122"/>
                <a:ea typeface="微软雅黑" panose="020B0503020204020204" pitchFamily="34" charset="-122"/>
              </a:rPr>
              <a:t>命令</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5</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4" name="直接箭头连接符 3"/>
          <p:cNvCxnSpPr/>
          <p:nvPr/>
        </p:nvCxnSpPr>
        <p:spPr>
          <a:xfrm>
            <a:off x="968241" y="4374165"/>
            <a:ext cx="0" cy="746475"/>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58495" y="5033293"/>
            <a:ext cx="1046479"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用户名</a:t>
            </a: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18" name="直接箭头连接符 17"/>
          <p:cNvCxnSpPr/>
          <p:nvPr/>
        </p:nvCxnSpPr>
        <p:spPr>
          <a:xfrm>
            <a:off x="4473441" y="4374165"/>
            <a:ext cx="0" cy="746475"/>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557656" y="4993159"/>
            <a:ext cx="1046479" cy="646331"/>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登录的终端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3596813" y="5100320"/>
            <a:ext cx="1793896"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登录日期与时间</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795713" y="3663879"/>
            <a:ext cx="3359321" cy="2658559"/>
          </a:xfrm>
          <a:prstGeom prst="rect">
            <a:avLst/>
          </a:prstGeom>
        </p:spPr>
      </p:pic>
      <p:pic>
        <p:nvPicPr>
          <p:cNvPr id="6" name="图片 5"/>
          <p:cNvPicPr>
            <a:picLocks noChangeAspect="1"/>
          </p:cNvPicPr>
          <p:nvPr/>
        </p:nvPicPr>
        <p:blipFill>
          <a:blip r:embed="rId2"/>
          <a:stretch>
            <a:fillRect/>
          </a:stretch>
        </p:blipFill>
        <p:spPr>
          <a:xfrm>
            <a:off x="1181734" y="3722074"/>
            <a:ext cx="4665716" cy="254216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animEffect transition="in" filter="fade">
                                      <p:cBhvr>
                                        <p:cTn id="7" dur="500"/>
                                        <p:tgtEl>
                                          <p:spTgt spid="2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4">
                                            <p:txEl>
                                              <p:pRg st="2" end="2"/>
                                            </p:txEl>
                                          </p:spTgt>
                                        </p:tgtEl>
                                        <p:attrNameLst>
                                          <p:attrName>style.visibility</p:attrName>
                                        </p:attrNameLst>
                                      </p:cBhvr>
                                      <p:to>
                                        <p:strVal val="visible"/>
                                      </p:to>
                                    </p:set>
                                    <p:animEffect transition="in" filter="fade">
                                      <p:cBhvr>
                                        <p:cTn id="28" dur="500"/>
                                        <p:tgtEl>
                                          <p:spTgt spid="24">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3.2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使用一些简单的</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UNIX</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命令</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061460"/>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哲学三问</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我是谁</a:t>
            </a:r>
            <a:endParaRPr lang="en-US" altLang="zh-CN" sz="2400" dirty="0">
              <a:solidFill>
                <a:schemeClr val="accent5"/>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endParaRPr lang="zh-CN" altLang="en-US"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我从哪里来</a:t>
            </a:r>
            <a:endParaRPr lang="zh-CN" altLang="en-US"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zh-CN" altLang="en-US"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我要到</a:t>
            </a:r>
            <a:r>
              <a:rPr lang="zh-CN" altLang="en-US" sz="2400" dirty="0">
                <a:solidFill>
                  <a:schemeClr val="accent5"/>
                </a:solidFill>
                <a:latin typeface="微软雅黑" panose="020B0503020204020204" pitchFamily="34" charset="-122"/>
                <a:ea typeface="微软雅黑" panose="020B0503020204020204" pitchFamily="34" charset="-122"/>
              </a:rPr>
              <a:t>那里去</a:t>
            </a: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基本命令串联</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5</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4" name="直接箭头连接符 3"/>
          <p:cNvCxnSpPr/>
          <p:nvPr/>
        </p:nvCxnSpPr>
        <p:spPr>
          <a:xfrm>
            <a:off x="968241" y="4374165"/>
            <a:ext cx="0" cy="746475"/>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072515" y="3244850"/>
            <a:ext cx="1520825" cy="460375"/>
          </a:xfrm>
          <a:prstGeom prst="rect">
            <a:avLst/>
          </a:prstGeom>
          <a:noFill/>
        </p:spPr>
        <p:txBody>
          <a:bodyPr wrap="none" rtlCol="0">
            <a:spAutoFit/>
          </a:bodyPr>
          <a:p>
            <a:r>
              <a:rPr lang="en-US" altLang="zh-CN" sz="2400">
                <a:latin typeface="微软雅黑" panose="020B0503020204020204" pitchFamily="34" charset="-122"/>
                <a:ea typeface="微软雅黑" panose="020B0503020204020204" pitchFamily="34" charset="-122"/>
              </a:rPr>
              <a:t>who am i</a:t>
            </a:r>
            <a:endParaRPr lang="en-US" altLang="zh-CN" sz="2400">
              <a:latin typeface="微软雅黑" panose="020B0503020204020204" pitchFamily="34" charset="-122"/>
              <a:ea typeface="微软雅黑" panose="020B0503020204020204" pitchFamily="34" charset="-122"/>
            </a:endParaRPr>
          </a:p>
        </p:txBody>
      </p:sp>
      <p:sp>
        <p:nvSpPr>
          <p:cNvPr id="7" name="文本框 6"/>
          <p:cNvSpPr txBox="1"/>
          <p:nvPr/>
        </p:nvSpPr>
        <p:spPr>
          <a:xfrm>
            <a:off x="3049270" y="3244850"/>
            <a:ext cx="1336040" cy="460375"/>
          </a:xfrm>
          <a:prstGeom prst="rect">
            <a:avLst/>
          </a:prstGeom>
          <a:noFill/>
        </p:spPr>
        <p:txBody>
          <a:bodyPr wrap="none" rtlCol="0">
            <a:spAutoFit/>
          </a:bodyPr>
          <a:p>
            <a:r>
              <a:rPr lang="en-US" altLang="zh-CN" sz="2400">
                <a:latin typeface="微软雅黑" panose="020B0503020204020204" pitchFamily="34" charset="-122"/>
                <a:ea typeface="微软雅黑" panose="020B0503020204020204" pitchFamily="34" charset="-122"/>
              </a:rPr>
              <a:t>whoami</a:t>
            </a:r>
            <a:endParaRPr lang="en-US" altLang="zh-CN" sz="2400">
              <a:latin typeface="微软雅黑" panose="020B0503020204020204" pitchFamily="34" charset="-122"/>
              <a:ea typeface="微软雅黑" panose="020B0503020204020204" pitchFamily="34" charset="-122"/>
            </a:endParaRPr>
          </a:p>
        </p:txBody>
      </p:sp>
      <p:sp>
        <p:nvSpPr>
          <p:cNvPr id="11" name="文本框 10"/>
          <p:cNvSpPr txBox="1"/>
          <p:nvPr/>
        </p:nvSpPr>
        <p:spPr>
          <a:xfrm>
            <a:off x="1119505" y="4302760"/>
            <a:ext cx="571500" cy="460375"/>
          </a:xfrm>
          <a:prstGeom prst="rect">
            <a:avLst/>
          </a:prstGeom>
          <a:noFill/>
        </p:spPr>
        <p:txBody>
          <a:bodyPr wrap="none" rtlCol="0">
            <a:spAutoFit/>
          </a:bodyPr>
          <a:p>
            <a:r>
              <a:rPr lang="en-US" altLang="zh-CN" sz="2400">
                <a:latin typeface="微软雅黑" panose="020B0503020204020204" pitchFamily="34" charset="-122"/>
                <a:ea typeface="微软雅黑" panose="020B0503020204020204" pitchFamily="34" charset="-122"/>
              </a:rPr>
              <a:t>tty</a:t>
            </a:r>
            <a:endParaRPr lang="en-US" altLang="zh-CN" sz="2400">
              <a:latin typeface="微软雅黑" panose="020B0503020204020204" pitchFamily="34" charset="-122"/>
              <a:ea typeface="微软雅黑" panose="020B0503020204020204" pitchFamily="34" charset="-122"/>
            </a:endParaRPr>
          </a:p>
        </p:txBody>
      </p:sp>
      <p:sp>
        <p:nvSpPr>
          <p:cNvPr id="12" name="文本框 11"/>
          <p:cNvSpPr txBox="1"/>
          <p:nvPr/>
        </p:nvSpPr>
        <p:spPr>
          <a:xfrm>
            <a:off x="2185035" y="4293870"/>
            <a:ext cx="805180" cy="460375"/>
          </a:xfrm>
          <a:prstGeom prst="rect">
            <a:avLst/>
          </a:prstGeom>
          <a:noFill/>
        </p:spPr>
        <p:txBody>
          <a:bodyPr wrap="none" rtlCol="0">
            <a:spAutoFit/>
          </a:bodyPr>
          <a:p>
            <a:r>
              <a:rPr lang="en-US" altLang="zh-CN" sz="2400">
                <a:latin typeface="微软雅黑" panose="020B0503020204020204" pitchFamily="34" charset="-122"/>
                <a:ea typeface="微软雅黑" panose="020B0503020204020204" pitchFamily="34" charset="-122"/>
              </a:rPr>
              <a:t>who</a:t>
            </a:r>
            <a:endParaRPr lang="en-US" altLang="zh-CN" sz="2400">
              <a:latin typeface="微软雅黑" panose="020B0503020204020204" pitchFamily="34" charset="-122"/>
              <a:ea typeface="微软雅黑" panose="020B0503020204020204" pitchFamily="34" charset="-122"/>
            </a:endParaRPr>
          </a:p>
        </p:txBody>
      </p:sp>
      <p:sp>
        <p:nvSpPr>
          <p:cNvPr id="13" name="文本框 12"/>
          <p:cNvSpPr txBox="1"/>
          <p:nvPr/>
        </p:nvSpPr>
        <p:spPr>
          <a:xfrm>
            <a:off x="1181735" y="5396230"/>
            <a:ext cx="797560" cy="460375"/>
          </a:xfrm>
          <a:prstGeom prst="rect">
            <a:avLst/>
          </a:prstGeom>
          <a:noFill/>
        </p:spPr>
        <p:txBody>
          <a:bodyPr wrap="none" rtlCol="0">
            <a:spAutoFit/>
          </a:bodyPr>
          <a:p>
            <a:r>
              <a:rPr lang="en-US" altLang="zh-CN" sz="2400">
                <a:latin typeface="微软雅黑" panose="020B0503020204020204" pitchFamily="34" charset="-122"/>
                <a:ea typeface="微软雅黑" panose="020B0503020204020204" pitchFamily="34" charset="-122"/>
              </a:rPr>
              <a:t>chvt</a:t>
            </a:r>
            <a:endParaRPr lang="en-US" altLang="zh-CN" sz="2400">
              <a:latin typeface="微软雅黑" panose="020B0503020204020204" pitchFamily="34" charset="-122"/>
              <a:ea typeface="微软雅黑" panose="020B0503020204020204" pitchFamily="34" charset="-122"/>
            </a:endParaRPr>
          </a:p>
        </p:txBody>
      </p:sp>
      <p:sp>
        <p:nvSpPr>
          <p:cNvPr id="14" name="文本框 13"/>
          <p:cNvSpPr txBox="1"/>
          <p:nvPr/>
        </p:nvSpPr>
        <p:spPr>
          <a:xfrm>
            <a:off x="3559175" y="5394325"/>
            <a:ext cx="530860" cy="460375"/>
          </a:xfrm>
          <a:prstGeom prst="rect">
            <a:avLst/>
          </a:prstGeom>
          <a:noFill/>
        </p:spPr>
        <p:txBody>
          <a:bodyPr wrap="none" rtlCol="0">
            <a:spAutoFit/>
          </a:bodyPr>
          <a:p>
            <a:r>
              <a:rPr lang="en-US" altLang="zh-CN" sz="2400">
                <a:latin typeface="微软雅黑" panose="020B0503020204020204" pitchFamily="34" charset="-122"/>
                <a:ea typeface="微软雅黑" panose="020B0503020204020204" pitchFamily="34" charset="-122"/>
              </a:rPr>
              <a:t>cd</a:t>
            </a:r>
            <a:endParaRPr lang="en-US" altLang="zh-CN" sz="240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1"/>
          <a:stretch>
            <a:fillRect/>
          </a:stretch>
        </p:blipFill>
        <p:spPr>
          <a:xfrm>
            <a:off x="4491355" y="2088515"/>
            <a:ext cx="4217670" cy="29673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53" presetClass="entr" presetSubtype="16" fill="hold"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p:cTn id="15"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
                                            <p:txEl>
                                              <p:pRg st="0" end="0"/>
                                            </p:txEl>
                                          </p:spTgt>
                                        </p:tgtEl>
                                        <p:attrNameLst>
                                          <p:attrName>style.visibility</p:attrName>
                                        </p:attrNameLst>
                                      </p:cBhvr>
                                      <p:to>
                                        <p:strVal val="visible"/>
                                      </p:to>
                                    </p:set>
                                    <p:animEffect transition="in" filter="fade">
                                      <p:cBhvr>
                                        <p:cTn id="26" dur="500"/>
                                        <p:tgtEl>
                                          <p:spTgt spid="2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
                                            <p:txEl>
                                              <p:pRg st="1" end="1"/>
                                            </p:txEl>
                                          </p:spTgt>
                                        </p:tgtEl>
                                        <p:attrNameLst>
                                          <p:attrName>style.visibility</p:attrName>
                                        </p:attrNameLst>
                                      </p:cBhvr>
                                      <p:to>
                                        <p:strVal val="visible"/>
                                      </p:to>
                                    </p:set>
                                    <p:animEffect transition="in" filter="fade">
                                      <p:cBhvr>
                                        <p:cTn id="31" dur="500"/>
                                        <p:tgtEl>
                                          <p:spTgt spid="2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
                                            <p:txEl>
                                              <p:pRg st="3" end="3"/>
                                            </p:txEl>
                                          </p:spTgt>
                                        </p:tgtEl>
                                        <p:attrNameLst>
                                          <p:attrName>style.visibility</p:attrName>
                                        </p:attrNameLst>
                                      </p:cBhvr>
                                      <p:to>
                                        <p:strVal val="visible"/>
                                      </p:to>
                                    </p:set>
                                    <p:animEffect transition="in" filter="fade">
                                      <p:cBhvr>
                                        <p:cTn id="36" dur="500"/>
                                        <p:tgtEl>
                                          <p:spTgt spid="24">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xEl>
                                              <p:pRg st="5" end="5"/>
                                            </p:txEl>
                                          </p:spTgt>
                                        </p:tgtEl>
                                        <p:attrNameLst>
                                          <p:attrName>style.visibility</p:attrName>
                                        </p:attrNameLst>
                                      </p:cBhvr>
                                      <p:to>
                                        <p:strVal val="visible"/>
                                      </p:to>
                                    </p:set>
                                    <p:animEffect transition="in" filter="fade">
                                      <p:cBhvr>
                                        <p:cTn id="41" dur="500"/>
                                        <p:tgtEl>
                                          <p:spTgt spid="24">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left)">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left)">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left)">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left)">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8" grpId="0" bldLvl="0" animBg="1"/>
      <p:bldP spid="9" grpId="0" bldLvl="0" animBg="1"/>
      <p:bldP spid="3" grpId="0"/>
      <p:bldP spid="3" grpId="1"/>
      <p:bldP spid="7" grpId="0"/>
      <p:bldP spid="7" grpId="1"/>
      <p:bldP spid="11" grpId="0"/>
      <p:bldP spid="11" grpId="1"/>
      <p:bldP spid="13" grpId="0"/>
      <p:bldP spid="13" grpId="1"/>
      <p:bldP spid="14" grpId="0"/>
      <p:bldP spid="14" grpId="1"/>
      <p:bldP spid="12" grpId="0"/>
      <p:bldP spid="1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3.2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使用一些简单的</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UNIX</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命令</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55636" y="1873737"/>
            <a:ext cx="8239840" cy="4661535"/>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zh-CN" altLang="en-US" sz="2200" dirty="0">
                <a:latin typeface="微软雅黑" panose="020B0503020204020204" pitchFamily="34" charset="-122"/>
                <a:ea typeface="微软雅黑" panose="020B0503020204020204" pitchFamily="34" charset="-122"/>
              </a:rPr>
              <a:t>记叙四要素</a:t>
            </a:r>
            <a:endParaRPr lang="zh-CN" altLang="en-US" sz="22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200" dirty="0">
                <a:solidFill>
                  <a:schemeClr val="accent5"/>
                </a:solidFill>
                <a:latin typeface="微软雅黑" panose="020B0503020204020204" pitchFamily="34" charset="-122"/>
                <a:ea typeface="微软雅黑" panose="020B0503020204020204" pitchFamily="34" charset="-122"/>
              </a:rPr>
              <a:t>时间</a:t>
            </a:r>
            <a:endParaRPr lang="en-US" altLang="zh-CN" sz="2200" dirty="0">
              <a:solidFill>
                <a:schemeClr val="accent5"/>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endParaRPr lang="zh-CN" altLang="en-US" sz="22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200" dirty="0">
                <a:solidFill>
                  <a:schemeClr val="accent5"/>
                </a:solidFill>
                <a:latin typeface="微软雅黑" panose="020B0503020204020204" pitchFamily="34" charset="-122"/>
                <a:ea typeface="微软雅黑" panose="020B0503020204020204" pitchFamily="34" charset="-122"/>
              </a:rPr>
              <a:t>地点</a:t>
            </a:r>
            <a:endParaRPr lang="zh-CN" altLang="en-US" sz="22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zh-CN" altLang="en-US" sz="2200" dirty="0">
              <a:solidFill>
                <a:schemeClr val="accent5"/>
              </a:solidFill>
              <a:latin typeface="微软雅黑" panose="020B0503020204020204" pitchFamily="34" charset="-122"/>
              <a:ea typeface="微软雅黑" panose="020B0503020204020204" pitchFamily="34" charset="-122"/>
            </a:endParaRPr>
          </a:p>
          <a:p>
            <a:pPr marL="457200" indent="-457200" algn="l">
              <a:lnSpc>
                <a:spcPct val="150000"/>
              </a:lnSpc>
              <a:buClrTx/>
              <a:buSzTx/>
              <a:buFont typeface="Wingdings" panose="05000000000000000000" pitchFamily="2" charset="2"/>
              <a:buChar char="n"/>
            </a:pPr>
            <a:r>
              <a:rPr lang="zh-CN" altLang="en-US" sz="2200" dirty="0">
                <a:solidFill>
                  <a:schemeClr val="accent5"/>
                </a:solidFill>
                <a:latin typeface="微软雅黑" panose="020B0503020204020204" pitchFamily="34" charset="-122"/>
                <a:ea typeface="微软雅黑" panose="020B0503020204020204" pitchFamily="34" charset="-122"/>
              </a:rPr>
              <a:t>人物</a:t>
            </a:r>
            <a:endParaRPr lang="zh-CN" altLang="en-US" sz="2200" dirty="0">
              <a:solidFill>
                <a:schemeClr val="accent5"/>
              </a:solidFill>
              <a:latin typeface="微软雅黑" panose="020B0503020204020204" pitchFamily="34" charset="-122"/>
              <a:ea typeface="微软雅黑" panose="020B0503020204020204" pitchFamily="34" charset="-122"/>
            </a:endParaRPr>
          </a:p>
          <a:p>
            <a:pPr marL="457200" indent="-457200" algn="l">
              <a:lnSpc>
                <a:spcPct val="150000"/>
              </a:lnSpc>
              <a:buClrTx/>
              <a:buSzTx/>
              <a:buFont typeface="Wingdings" panose="05000000000000000000" pitchFamily="2" charset="2"/>
              <a:buChar char="n"/>
            </a:pPr>
            <a:endParaRPr lang="zh-CN" altLang="en-US" sz="2200" dirty="0">
              <a:solidFill>
                <a:schemeClr val="accent5"/>
              </a:solidFill>
              <a:latin typeface="微软雅黑" panose="020B0503020204020204" pitchFamily="34" charset="-122"/>
              <a:ea typeface="微软雅黑" panose="020B0503020204020204" pitchFamily="34" charset="-122"/>
            </a:endParaRPr>
          </a:p>
          <a:p>
            <a:pPr marL="457200" indent="-457200" algn="l">
              <a:lnSpc>
                <a:spcPct val="150000"/>
              </a:lnSpc>
              <a:buClrTx/>
              <a:buSzTx/>
              <a:buFont typeface="Wingdings" panose="05000000000000000000" pitchFamily="2" charset="2"/>
              <a:buChar char="n"/>
            </a:pPr>
            <a:r>
              <a:rPr lang="zh-CN" altLang="en-US" sz="2200" dirty="0">
                <a:solidFill>
                  <a:schemeClr val="accent5"/>
                </a:solidFill>
                <a:latin typeface="微软雅黑" panose="020B0503020204020204" pitchFamily="34" charset="-122"/>
                <a:ea typeface="微软雅黑" panose="020B0503020204020204" pitchFamily="34" charset="-122"/>
              </a:rPr>
              <a:t>事件</a:t>
            </a:r>
            <a:endParaRPr lang="zh-CN" altLang="en-US" sz="2200" dirty="0">
              <a:solidFill>
                <a:schemeClr val="accent5"/>
              </a:solidFill>
              <a:latin typeface="微软雅黑" panose="020B0503020204020204" pitchFamily="34" charset="-122"/>
              <a:ea typeface="微软雅黑" panose="020B0503020204020204" pitchFamily="34" charset="-122"/>
            </a:endParaRPr>
          </a:p>
          <a:p>
            <a:pPr marL="457200" indent="-457200" algn="l">
              <a:lnSpc>
                <a:spcPct val="150000"/>
              </a:lnSpc>
              <a:buClrTx/>
              <a:buSzTx/>
              <a:buFont typeface="Wingdings" panose="05000000000000000000" pitchFamily="2" charset="2"/>
              <a:buChar char="n"/>
            </a:pPr>
            <a:endParaRPr lang="zh-CN" altLang="en-US" sz="22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基本命令串联</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5</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4" name="直接箭头连接符 3"/>
          <p:cNvCxnSpPr/>
          <p:nvPr/>
        </p:nvCxnSpPr>
        <p:spPr>
          <a:xfrm>
            <a:off x="968241" y="4374165"/>
            <a:ext cx="0" cy="746475"/>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062990" y="3004820"/>
            <a:ext cx="829945" cy="460375"/>
          </a:xfrm>
          <a:prstGeom prst="rect">
            <a:avLst/>
          </a:prstGeom>
          <a:noFill/>
        </p:spPr>
        <p:txBody>
          <a:bodyPr wrap="none" rtlCol="0">
            <a:spAutoFit/>
          </a:bodyPr>
          <a:p>
            <a:r>
              <a:rPr lang="en-US" altLang="zh-CN" sz="2400">
                <a:latin typeface="微软雅黑" panose="020B0503020204020204" pitchFamily="34" charset="-122"/>
                <a:ea typeface="微软雅黑" panose="020B0503020204020204" pitchFamily="34" charset="-122"/>
              </a:rPr>
              <a:t>date</a:t>
            </a:r>
            <a:endParaRPr lang="en-US" altLang="zh-CN" sz="2400">
              <a:latin typeface="微软雅黑" panose="020B0503020204020204" pitchFamily="34" charset="-122"/>
              <a:ea typeface="微软雅黑" panose="020B0503020204020204" pitchFamily="34" charset="-122"/>
            </a:endParaRPr>
          </a:p>
        </p:txBody>
      </p:sp>
      <p:sp>
        <p:nvSpPr>
          <p:cNvPr id="7" name="文本框 6"/>
          <p:cNvSpPr txBox="1"/>
          <p:nvPr/>
        </p:nvSpPr>
        <p:spPr>
          <a:xfrm>
            <a:off x="2486025" y="3004820"/>
            <a:ext cx="585470" cy="460375"/>
          </a:xfrm>
          <a:prstGeom prst="rect">
            <a:avLst/>
          </a:prstGeom>
          <a:noFill/>
        </p:spPr>
        <p:txBody>
          <a:bodyPr wrap="none" rtlCol="0">
            <a:spAutoFit/>
          </a:bodyPr>
          <a:p>
            <a:r>
              <a:rPr lang="en-US" altLang="zh-CN" sz="2400">
                <a:latin typeface="微软雅黑" panose="020B0503020204020204" pitchFamily="34" charset="-122"/>
                <a:ea typeface="微软雅黑" panose="020B0503020204020204" pitchFamily="34" charset="-122"/>
              </a:rPr>
              <a:t>cal</a:t>
            </a:r>
            <a:endParaRPr lang="en-US" altLang="zh-CN" sz="2400">
              <a:latin typeface="微软雅黑" panose="020B0503020204020204" pitchFamily="34" charset="-122"/>
              <a:ea typeface="微软雅黑" panose="020B0503020204020204" pitchFamily="34" charset="-122"/>
            </a:endParaRPr>
          </a:p>
        </p:txBody>
      </p:sp>
      <p:sp>
        <p:nvSpPr>
          <p:cNvPr id="11" name="文本框 10"/>
          <p:cNvSpPr txBox="1"/>
          <p:nvPr/>
        </p:nvSpPr>
        <p:spPr>
          <a:xfrm>
            <a:off x="1119505" y="4029710"/>
            <a:ext cx="811530" cy="460375"/>
          </a:xfrm>
          <a:prstGeom prst="rect">
            <a:avLst/>
          </a:prstGeom>
          <a:noFill/>
        </p:spPr>
        <p:txBody>
          <a:bodyPr wrap="none" rtlCol="0">
            <a:spAutoFit/>
          </a:bodyPr>
          <a:p>
            <a:r>
              <a:rPr lang="en-US" altLang="zh-CN" sz="2400">
                <a:latin typeface="微软雅黑" panose="020B0503020204020204" pitchFamily="34" charset="-122"/>
                <a:ea typeface="微软雅黑" panose="020B0503020204020204" pitchFamily="34" charset="-122"/>
              </a:rPr>
              <a:t>pwd</a:t>
            </a:r>
            <a:endParaRPr lang="en-US" altLang="zh-CN" sz="2400">
              <a:latin typeface="微软雅黑" panose="020B0503020204020204" pitchFamily="34" charset="-122"/>
              <a:ea typeface="微软雅黑" panose="020B0503020204020204" pitchFamily="34" charset="-122"/>
            </a:endParaRPr>
          </a:p>
        </p:txBody>
      </p:sp>
      <p:sp>
        <p:nvSpPr>
          <p:cNvPr id="12" name="文本框 11"/>
          <p:cNvSpPr txBox="1"/>
          <p:nvPr/>
        </p:nvSpPr>
        <p:spPr>
          <a:xfrm>
            <a:off x="2327275" y="4029710"/>
            <a:ext cx="571500" cy="460375"/>
          </a:xfrm>
          <a:prstGeom prst="rect">
            <a:avLst/>
          </a:prstGeom>
          <a:noFill/>
        </p:spPr>
        <p:txBody>
          <a:bodyPr wrap="none" rtlCol="0">
            <a:spAutoFit/>
          </a:bodyPr>
          <a:p>
            <a:r>
              <a:rPr lang="en-US" altLang="zh-CN" sz="2400">
                <a:latin typeface="微软雅黑" panose="020B0503020204020204" pitchFamily="34" charset="-122"/>
                <a:ea typeface="微软雅黑" panose="020B0503020204020204" pitchFamily="34" charset="-122"/>
              </a:rPr>
              <a:t>tty</a:t>
            </a:r>
            <a:endParaRPr lang="en-US" altLang="zh-CN" sz="2400">
              <a:latin typeface="微软雅黑" panose="020B0503020204020204" pitchFamily="34" charset="-122"/>
              <a:ea typeface="微软雅黑" panose="020B0503020204020204" pitchFamily="34" charset="-122"/>
            </a:endParaRPr>
          </a:p>
        </p:txBody>
      </p:sp>
      <p:sp>
        <p:nvSpPr>
          <p:cNvPr id="13" name="文本框 12"/>
          <p:cNvSpPr txBox="1"/>
          <p:nvPr/>
        </p:nvSpPr>
        <p:spPr>
          <a:xfrm>
            <a:off x="1119505" y="5054600"/>
            <a:ext cx="1336040" cy="460375"/>
          </a:xfrm>
          <a:prstGeom prst="rect">
            <a:avLst/>
          </a:prstGeom>
          <a:noFill/>
        </p:spPr>
        <p:txBody>
          <a:bodyPr wrap="none" rtlCol="0">
            <a:spAutoFit/>
          </a:bodyPr>
          <a:p>
            <a:r>
              <a:rPr lang="en-US" altLang="zh-CN" sz="2400">
                <a:latin typeface="微软雅黑" panose="020B0503020204020204" pitchFamily="34" charset="-122"/>
                <a:ea typeface="微软雅黑" panose="020B0503020204020204" pitchFamily="34" charset="-122"/>
              </a:rPr>
              <a:t>whoami</a:t>
            </a:r>
            <a:endParaRPr lang="en-US" altLang="zh-CN" sz="2400">
              <a:latin typeface="微软雅黑" panose="020B0503020204020204" pitchFamily="34" charset="-122"/>
              <a:ea typeface="微软雅黑" panose="020B0503020204020204" pitchFamily="34" charset="-122"/>
            </a:endParaRPr>
          </a:p>
        </p:txBody>
      </p:sp>
      <p:sp>
        <p:nvSpPr>
          <p:cNvPr id="14" name="文本框 13"/>
          <p:cNvSpPr txBox="1"/>
          <p:nvPr/>
        </p:nvSpPr>
        <p:spPr>
          <a:xfrm>
            <a:off x="3148965" y="5073015"/>
            <a:ext cx="805180" cy="460375"/>
          </a:xfrm>
          <a:prstGeom prst="rect">
            <a:avLst/>
          </a:prstGeom>
          <a:noFill/>
        </p:spPr>
        <p:txBody>
          <a:bodyPr wrap="none" rtlCol="0">
            <a:spAutoFit/>
          </a:bodyPr>
          <a:p>
            <a:r>
              <a:rPr lang="en-US" altLang="zh-CN" sz="2400">
                <a:latin typeface="微软雅黑" panose="020B0503020204020204" pitchFamily="34" charset="-122"/>
                <a:ea typeface="微软雅黑" panose="020B0503020204020204" pitchFamily="34" charset="-122"/>
              </a:rPr>
              <a:t>who</a:t>
            </a:r>
            <a:endParaRPr lang="en-US" altLang="zh-CN" sz="240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1"/>
          <a:stretch>
            <a:fillRect/>
          </a:stretch>
        </p:blipFill>
        <p:spPr>
          <a:xfrm>
            <a:off x="4491355" y="2088515"/>
            <a:ext cx="4217670" cy="2967355"/>
          </a:xfrm>
          <a:prstGeom prst="rect">
            <a:avLst/>
          </a:prstGeom>
        </p:spPr>
      </p:pic>
      <p:sp>
        <p:nvSpPr>
          <p:cNvPr id="2" name="文本框 1"/>
          <p:cNvSpPr txBox="1"/>
          <p:nvPr/>
        </p:nvSpPr>
        <p:spPr>
          <a:xfrm>
            <a:off x="4572000" y="5117465"/>
            <a:ext cx="687070" cy="460375"/>
          </a:xfrm>
          <a:prstGeom prst="rect">
            <a:avLst/>
          </a:prstGeom>
          <a:noFill/>
        </p:spPr>
        <p:txBody>
          <a:bodyPr wrap="none" rtlCol="0">
            <a:spAutoFit/>
          </a:bodyPr>
          <a:p>
            <a:r>
              <a:rPr lang="en-US" altLang="zh-CN" sz="2400">
                <a:latin typeface="微软雅黑" panose="020B0503020204020204" pitchFamily="34" charset="-122"/>
                <a:ea typeface="微软雅黑" panose="020B0503020204020204" pitchFamily="34" charset="-122"/>
              </a:rPr>
              <a:t>last</a:t>
            </a:r>
            <a:endParaRPr lang="en-US" altLang="zh-CN" sz="2400">
              <a:latin typeface="微软雅黑" panose="020B0503020204020204" pitchFamily="34" charset="-122"/>
              <a:ea typeface="微软雅黑" panose="020B0503020204020204" pitchFamily="34" charset="-122"/>
            </a:endParaRPr>
          </a:p>
        </p:txBody>
      </p:sp>
      <p:sp>
        <p:nvSpPr>
          <p:cNvPr id="6" name="文本框 5"/>
          <p:cNvSpPr txBox="1"/>
          <p:nvPr/>
        </p:nvSpPr>
        <p:spPr>
          <a:xfrm>
            <a:off x="1134110" y="5964555"/>
            <a:ext cx="1188085" cy="460375"/>
          </a:xfrm>
          <a:prstGeom prst="rect">
            <a:avLst/>
          </a:prstGeom>
          <a:noFill/>
        </p:spPr>
        <p:txBody>
          <a:bodyPr wrap="none" rtlCol="0">
            <a:spAutoFit/>
          </a:bodyPr>
          <a:p>
            <a:r>
              <a:rPr lang="en-US" altLang="zh-CN" sz="2400">
                <a:latin typeface="微软雅黑" panose="020B0503020204020204" pitchFamily="34" charset="-122"/>
                <a:ea typeface="微软雅黑" panose="020B0503020204020204" pitchFamily="34" charset="-122"/>
              </a:rPr>
              <a:t>history</a:t>
            </a:r>
            <a:endParaRPr lang="en-US" altLang="zh-CN" sz="2400">
              <a:latin typeface="微软雅黑" panose="020B0503020204020204" pitchFamily="34" charset="-122"/>
              <a:ea typeface="微软雅黑" panose="020B0503020204020204" pitchFamily="34" charset="-122"/>
            </a:endParaRPr>
          </a:p>
        </p:txBody>
      </p:sp>
      <p:cxnSp>
        <p:nvCxnSpPr>
          <p:cNvPr id="10" name="直接箭头连接符 9"/>
          <p:cNvCxnSpPr/>
          <p:nvPr/>
        </p:nvCxnSpPr>
        <p:spPr>
          <a:xfrm flipV="1">
            <a:off x="3352800" y="5964555"/>
            <a:ext cx="0" cy="42481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6" name="直接箭头连接符 15"/>
          <p:cNvCxnSpPr/>
          <p:nvPr/>
        </p:nvCxnSpPr>
        <p:spPr>
          <a:xfrm flipH="1">
            <a:off x="3648075" y="5968365"/>
            <a:ext cx="4445" cy="42100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7" name="文本框 16"/>
          <p:cNvSpPr txBox="1"/>
          <p:nvPr/>
        </p:nvSpPr>
        <p:spPr>
          <a:xfrm>
            <a:off x="4776470" y="5928995"/>
            <a:ext cx="1029970" cy="460375"/>
          </a:xfrm>
          <a:prstGeom prst="rect">
            <a:avLst/>
          </a:prstGeom>
          <a:noFill/>
        </p:spPr>
        <p:txBody>
          <a:bodyPr wrap="none" rtlCol="0">
            <a:spAutoFit/>
          </a:bodyPr>
          <a:p>
            <a:r>
              <a:rPr lang="en-US" altLang="zh-CN" sz="2400">
                <a:latin typeface="微软雅黑" panose="020B0503020204020204" pitchFamily="34" charset="-122"/>
                <a:ea typeface="微软雅黑" panose="020B0503020204020204" pitchFamily="34" charset="-122"/>
              </a:rPr>
              <a:t>! num</a:t>
            </a:r>
            <a:endParaRPr lang="en-US" altLang="zh-CN" sz="2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53" presetClass="entr" presetSubtype="16" fill="hold"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p:cTn id="15"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
                                            <p:txEl>
                                              <p:pRg st="0" end="0"/>
                                            </p:txEl>
                                          </p:spTgt>
                                        </p:tgtEl>
                                        <p:attrNameLst>
                                          <p:attrName>style.visibility</p:attrName>
                                        </p:attrNameLst>
                                      </p:cBhvr>
                                      <p:to>
                                        <p:strVal val="visible"/>
                                      </p:to>
                                    </p:set>
                                    <p:animEffect transition="in" filter="fade">
                                      <p:cBhvr>
                                        <p:cTn id="26" dur="500"/>
                                        <p:tgtEl>
                                          <p:spTgt spid="2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
                                            <p:txEl>
                                              <p:pRg st="1" end="1"/>
                                            </p:txEl>
                                          </p:spTgt>
                                        </p:tgtEl>
                                        <p:attrNameLst>
                                          <p:attrName>style.visibility</p:attrName>
                                        </p:attrNameLst>
                                      </p:cBhvr>
                                      <p:to>
                                        <p:strVal val="visible"/>
                                      </p:to>
                                    </p:set>
                                    <p:animEffect transition="in" filter="fade">
                                      <p:cBhvr>
                                        <p:cTn id="31" dur="500"/>
                                        <p:tgtEl>
                                          <p:spTgt spid="2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
                                            <p:txEl>
                                              <p:pRg st="3" end="3"/>
                                            </p:txEl>
                                          </p:spTgt>
                                        </p:tgtEl>
                                        <p:attrNameLst>
                                          <p:attrName>style.visibility</p:attrName>
                                        </p:attrNameLst>
                                      </p:cBhvr>
                                      <p:to>
                                        <p:strVal val="visible"/>
                                      </p:to>
                                    </p:set>
                                    <p:animEffect transition="in" filter="fade">
                                      <p:cBhvr>
                                        <p:cTn id="36" dur="500"/>
                                        <p:tgtEl>
                                          <p:spTgt spid="24">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xEl>
                                              <p:pRg st="5" end="5"/>
                                            </p:txEl>
                                          </p:spTgt>
                                        </p:tgtEl>
                                        <p:attrNameLst>
                                          <p:attrName>style.visibility</p:attrName>
                                        </p:attrNameLst>
                                      </p:cBhvr>
                                      <p:to>
                                        <p:strVal val="visible"/>
                                      </p:to>
                                    </p:set>
                                    <p:animEffect transition="in" filter="fade">
                                      <p:cBhvr>
                                        <p:cTn id="41" dur="500"/>
                                        <p:tgtEl>
                                          <p:spTgt spid="24">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4">
                                            <p:txEl>
                                              <p:pRg st="7" end="7"/>
                                            </p:txEl>
                                          </p:spTgt>
                                        </p:tgtEl>
                                        <p:attrNameLst>
                                          <p:attrName>style.visibility</p:attrName>
                                        </p:attrNameLst>
                                      </p:cBhvr>
                                      <p:to>
                                        <p:strVal val="visible"/>
                                      </p:to>
                                    </p:set>
                                    <p:animEffect transition="in" filter="fade">
                                      <p:cBhvr>
                                        <p:cTn id="46" dur="500"/>
                                        <p:tgtEl>
                                          <p:spTgt spid="24">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left)">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left)">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wipe(left)">
                                      <p:cBhvr>
                                        <p:cTn id="61" dur="500"/>
                                        <p:tgtEl>
                                          <p:spTgt spid="1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left)">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left)">
                                      <p:cBhvr>
                                        <p:cTn id="71" dur="500"/>
                                        <p:tgtEl>
                                          <p:spTgt spid="1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wipe(left)">
                                      <p:cBhvr>
                                        <p:cTn id="76" dur="500"/>
                                        <p:tgtEl>
                                          <p:spTgt spid="1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
                                        </p:tgtEl>
                                        <p:attrNameLst>
                                          <p:attrName>style.visibility</p:attrName>
                                        </p:attrNameLst>
                                      </p:cBhvr>
                                      <p:to>
                                        <p:strVal val="visible"/>
                                      </p:to>
                                    </p:set>
                                    <p:animEffect transition="in" filter="wipe(left)">
                                      <p:cBhvr>
                                        <p:cTn id="81" dur="500"/>
                                        <p:tgtEl>
                                          <p:spTgt spid="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wipe(left)">
                                      <p:cBhvr>
                                        <p:cTn id="86" dur="500"/>
                                        <p:tgtEl>
                                          <p:spTgt spid="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nodeType="click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wipe(down)">
                                      <p:cBhvr>
                                        <p:cTn id="91" dur="500"/>
                                        <p:tgtEl>
                                          <p:spTgt spid="10"/>
                                        </p:tgtEl>
                                      </p:cBhvr>
                                    </p:animEffect>
                                  </p:childTnLst>
                                </p:cTn>
                              </p:par>
                            </p:childTnLst>
                          </p:cTn>
                        </p:par>
                        <p:par>
                          <p:cTn id="92" fill="hold">
                            <p:stCondLst>
                              <p:cond delay="500"/>
                            </p:stCondLst>
                            <p:childTnLst>
                              <p:par>
                                <p:cTn id="93" presetID="22" presetClass="entr" presetSubtype="1" fill="hold" nodeType="after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wipe(up)">
                                      <p:cBhvr>
                                        <p:cTn id="95" dur="500"/>
                                        <p:tgtEl>
                                          <p:spTgt spid="16"/>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7"/>
                                        </p:tgtEl>
                                        <p:attrNameLst>
                                          <p:attrName>style.visibility</p:attrName>
                                        </p:attrNameLst>
                                      </p:cBhvr>
                                      <p:to>
                                        <p:strVal val="visible"/>
                                      </p:to>
                                    </p:set>
                                    <p:animEffect transition="in" filter="wipe(left)">
                                      <p:cBhvr>
                                        <p:cTn id="10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8" grpId="0" bldLvl="0" animBg="1"/>
      <p:bldP spid="9" grpId="0" bldLvl="0" animBg="1"/>
      <p:bldP spid="3" grpId="0"/>
      <p:bldP spid="3" grpId="1"/>
      <p:bldP spid="7" grpId="0"/>
      <p:bldP spid="7" grpId="1"/>
      <p:bldP spid="11" grpId="0"/>
      <p:bldP spid="11" grpId="1"/>
      <p:bldP spid="13" grpId="0"/>
      <p:bldP spid="13" grpId="1"/>
      <p:bldP spid="14" grpId="0"/>
      <p:bldP spid="14" grpId="1"/>
      <p:bldP spid="12" grpId="0"/>
      <p:bldP spid="12" grpId="1"/>
      <p:bldP spid="2" grpId="0"/>
      <p:bldP spid="2" grpId="1"/>
      <p:bldP spid="6" grpId="0"/>
      <p:bldP spid="6" grpId="1"/>
      <p:bldP spid="17" grpId="0"/>
      <p:bldP spid="1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3.3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获取帮助信息</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信息帮助</a:t>
            </a:r>
            <a:r>
              <a:rPr lang="zh-CN" altLang="en-US" sz="2800" dirty="0">
                <a:solidFill>
                  <a:schemeClr val="tx1"/>
                </a:solidFill>
                <a:latin typeface="微软雅黑" panose="020B0503020204020204" pitchFamily="34" charset="-122"/>
                <a:ea typeface="微软雅黑" panose="020B0503020204020204" pitchFamily="34" charset="-122"/>
              </a:rPr>
              <a:t>人类</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pic>
        <p:nvPicPr>
          <p:cNvPr id="101" name="图片 100"/>
          <p:cNvPicPr/>
          <p:nvPr/>
        </p:nvPicPr>
        <p:blipFill>
          <a:blip r:embed="rId1"/>
          <a:stretch>
            <a:fillRect/>
          </a:stretch>
        </p:blipFill>
        <p:spPr>
          <a:xfrm>
            <a:off x="535940" y="2192020"/>
            <a:ext cx="6913880" cy="3822700"/>
          </a:xfrm>
          <a:prstGeom prst="rect">
            <a:avLst/>
          </a:prstGeom>
          <a:noFill/>
          <a:ln w="9525">
            <a:noFill/>
          </a:ln>
        </p:spPr>
      </p:pic>
      <p:sp>
        <p:nvSpPr>
          <p:cNvPr id="2" name="文本框 1"/>
          <p:cNvSpPr txBox="1"/>
          <p:nvPr/>
        </p:nvSpPr>
        <p:spPr>
          <a:xfrm>
            <a:off x="4701540" y="2898775"/>
            <a:ext cx="2480945" cy="460375"/>
          </a:xfrm>
          <a:prstGeom prst="rect">
            <a:avLst/>
          </a:prstGeom>
          <a:noFill/>
        </p:spPr>
        <p:txBody>
          <a:bodyPr wrap="none" rtlCol="0">
            <a:spAutoFit/>
          </a:bodyPr>
          <a:p>
            <a:r>
              <a:rPr lang="en-US" altLang="zh-CN" sz="2400">
                <a:solidFill>
                  <a:schemeClr val="bg1"/>
                </a:solidFill>
                <a:latin typeface="微软雅黑" panose="020B0503020204020204" pitchFamily="34" charset="-122"/>
                <a:ea typeface="微软雅黑" panose="020B0503020204020204" pitchFamily="34" charset="-122"/>
              </a:rPr>
              <a:t>info   help  man</a:t>
            </a:r>
            <a:endParaRPr lang="en-US" altLang="zh-CN" sz="24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淘宝网chenying0907出品 6"/>
          <p:cNvSpPr txBox="1"/>
          <p:nvPr/>
        </p:nvSpPr>
        <p:spPr>
          <a:xfrm>
            <a:off x="1223010" y="264160"/>
            <a:ext cx="6386830" cy="52197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第</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章 </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UNIX</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入门</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grpSp>
        <p:nvGrpSpPr>
          <p:cNvPr id="2" name="淘宝网chenying0907出品 1"/>
          <p:cNvGrpSpPr/>
          <p:nvPr/>
        </p:nvGrpSpPr>
        <p:grpSpPr>
          <a:xfrm>
            <a:off x="1491449" y="1058124"/>
            <a:ext cx="5618646" cy="688340"/>
            <a:chOff x="5463" y="3075"/>
            <a:chExt cx="8134" cy="1084"/>
          </a:xfrm>
        </p:grpSpPr>
        <p:sp>
          <p:nvSpPr>
            <p:cNvPr id="9" name="圆角淘宝网chenying0907出品 8"/>
            <p:cNvSpPr/>
            <p:nvPr/>
          </p:nvSpPr>
          <p:spPr>
            <a:xfrm>
              <a:off x="5463" y="3075"/>
              <a:ext cx="8135" cy="1084"/>
            </a:xfrm>
            <a:prstGeom prst="roundRect">
              <a:avLst/>
            </a:prstGeom>
            <a:gradFill flip="none" rotWithShape="1">
              <a:gsLst>
                <a:gs pos="0">
                  <a:schemeClr val="bg1">
                    <a:lumMod val="95000"/>
                  </a:schemeClr>
                </a:gs>
                <a:gs pos="100000">
                  <a:schemeClr val="bg1"/>
                </a:gs>
              </a:gsLst>
              <a:lin ang="2700000" scaled="1"/>
              <a:tileRect/>
            </a:gradFill>
            <a:ln w="44450">
              <a:gradFill>
                <a:gsLst>
                  <a:gs pos="0">
                    <a:schemeClr val="accent1">
                      <a:lumMod val="5000"/>
                      <a:lumOff val="95000"/>
                    </a:schemeClr>
                  </a:gs>
                  <a:gs pos="100000">
                    <a:schemeClr val="accent1">
                      <a:lumMod val="30000"/>
                      <a:lumOff val="70000"/>
                    </a:schemeClr>
                  </a:gs>
                </a:gsLst>
                <a:lin ang="135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与</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rPr>
                <a:t>UNIX</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建立连接</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 name="淘宝网chenying0907出品 9"/>
            <p:cNvSpPr/>
            <p:nvPr/>
          </p:nvSpPr>
          <p:spPr>
            <a:xfrm>
              <a:off x="5775" y="3223"/>
              <a:ext cx="787" cy="787"/>
            </a:xfrm>
            <a:prstGeom prst="ellipse">
              <a:avLst/>
            </a:prstGeom>
            <a:solidFill>
              <a:schemeClr val="bg1"/>
            </a:solidFill>
            <a:ln w="15875" cmpd="db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1">
                      <a:lumMod val="50000"/>
                    </a:schemeClr>
                  </a:solidFill>
                </a:rPr>
                <a:t>1</a:t>
              </a:r>
              <a:endParaRPr lang="zh-CN" altLang="en-US" sz="2800" b="1" dirty="0">
                <a:solidFill>
                  <a:schemeClr val="accent1">
                    <a:lumMod val="50000"/>
                  </a:schemeClr>
                </a:solidFill>
              </a:endParaRPr>
            </a:p>
          </p:txBody>
        </p:sp>
      </p:grpSp>
      <p:grpSp>
        <p:nvGrpSpPr>
          <p:cNvPr id="3" name="淘宝网chenying0907出品 2"/>
          <p:cNvGrpSpPr/>
          <p:nvPr/>
        </p:nvGrpSpPr>
        <p:grpSpPr>
          <a:xfrm>
            <a:off x="1490758" y="1982233"/>
            <a:ext cx="5619337" cy="688340"/>
            <a:chOff x="5463" y="4740"/>
            <a:chExt cx="8134" cy="1084"/>
          </a:xfrm>
        </p:grpSpPr>
        <p:sp>
          <p:nvSpPr>
            <p:cNvPr id="17" name="圆角淘宝网chenying0907出品 16"/>
            <p:cNvSpPr/>
            <p:nvPr/>
          </p:nvSpPr>
          <p:spPr>
            <a:xfrm>
              <a:off x="5463" y="4740"/>
              <a:ext cx="8135" cy="1084"/>
            </a:xfrm>
            <a:prstGeom prst="roundRect">
              <a:avLst/>
            </a:prstGeom>
            <a:gradFill flip="none" rotWithShape="1">
              <a:gsLst>
                <a:gs pos="0">
                  <a:schemeClr val="bg1">
                    <a:lumMod val="95000"/>
                  </a:schemeClr>
                </a:gs>
                <a:gs pos="100000">
                  <a:schemeClr val="bg1"/>
                </a:gs>
              </a:gsLst>
              <a:lin ang="2700000" scaled="1"/>
              <a:tileRect/>
            </a:gradFill>
            <a:ln w="44450">
              <a:gradFill>
                <a:gsLst>
                  <a:gs pos="0">
                    <a:schemeClr val="accent1">
                      <a:lumMod val="5000"/>
                      <a:lumOff val="95000"/>
                    </a:schemeClr>
                  </a:gs>
                  <a:gs pos="100000">
                    <a:schemeClr val="accent1">
                      <a:lumMod val="30000"/>
                      <a:lumOff val="70000"/>
                    </a:schemeClr>
                  </a:gs>
                </a:gsLst>
                <a:lin ang="135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    使用一些简单的</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rPr>
                <a:t>UNIX</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命令</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 name="淘宝网chenying0907出品 17"/>
            <p:cNvSpPr/>
            <p:nvPr/>
          </p:nvSpPr>
          <p:spPr>
            <a:xfrm>
              <a:off x="5775" y="4888"/>
              <a:ext cx="787" cy="787"/>
            </a:xfrm>
            <a:prstGeom prst="ellipse">
              <a:avLst/>
            </a:prstGeom>
            <a:solidFill>
              <a:schemeClr val="bg1"/>
            </a:solidFill>
            <a:ln w="15875" cmpd="db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1">
                      <a:lumMod val="50000"/>
                    </a:schemeClr>
                  </a:solidFill>
                </a:rPr>
                <a:t>2</a:t>
              </a:r>
              <a:endParaRPr lang="zh-CN" altLang="en-US" sz="2800" b="1" dirty="0">
                <a:solidFill>
                  <a:schemeClr val="accent1">
                    <a:lumMod val="50000"/>
                  </a:schemeClr>
                </a:solidFill>
              </a:endParaRPr>
            </a:p>
          </p:txBody>
        </p:sp>
      </p:grpSp>
      <p:grpSp>
        <p:nvGrpSpPr>
          <p:cNvPr id="4" name="淘宝网chenying0907出品 3"/>
          <p:cNvGrpSpPr/>
          <p:nvPr/>
        </p:nvGrpSpPr>
        <p:grpSpPr>
          <a:xfrm>
            <a:off x="1490067" y="2915212"/>
            <a:ext cx="5620028" cy="688340"/>
            <a:chOff x="5463" y="6405"/>
            <a:chExt cx="8134" cy="1084"/>
          </a:xfrm>
        </p:grpSpPr>
        <p:sp>
          <p:nvSpPr>
            <p:cNvPr id="19" name="圆角淘宝网chenying0907出品 18"/>
            <p:cNvSpPr/>
            <p:nvPr/>
          </p:nvSpPr>
          <p:spPr>
            <a:xfrm>
              <a:off x="5463" y="6405"/>
              <a:ext cx="8135" cy="1084"/>
            </a:xfrm>
            <a:prstGeom prst="roundRect">
              <a:avLst/>
            </a:prstGeom>
            <a:gradFill flip="none" rotWithShape="1">
              <a:gsLst>
                <a:gs pos="0">
                  <a:schemeClr val="bg1">
                    <a:lumMod val="95000"/>
                  </a:schemeClr>
                </a:gs>
                <a:gs pos="100000">
                  <a:schemeClr val="bg1"/>
                </a:gs>
              </a:gsLst>
              <a:lin ang="2700000" scaled="1"/>
              <a:tileRect/>
            </a:gradFill>
            <a:ln w="44450">
              <a:gradFill>
                <a:gsLst>
                  <a:gs pos="0">
                    <a:schemeClr val="accent1">
                      <a:lumMod val="5000"/>
                      <a:lumOff val="95000"/>
                    </a:schemeClr>
                  </a:gs>
                  <a:gs pos="100000">
                    <a:schemeClr val="accent1">
                      <a:lumMod val="30000"/>
                      <a:lumOff val="70000"/>
                    </a:schemeClr>
                  </a:gs>
                </a:gsLst>
                <a:lin ang="135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获取帮助信息</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0" name="淘宝网chenying0907出品 19"/>
            <p:cNvSpPr/>
            <p:nvPr/>
          </p:nvSpPr>
          <p:spPr>
            <a:xfrm>
              <a:off x="5775" y="6554"/>
              <a:ext cx="787" cy="787"/>
            </a:xfrm>
            <a:prstGeom prst="ellipse">
              <a:avLst/>
            </a:prstGeom>
            <a:solidFill>
              <a:schemeClr val="bg1"/>
            </a:solidFill>
            <a:ln w="15875" cmpd="db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1">
                      <a:lumMod val="50000"/>
                    </a:schemeClr>
                  </a:solidFill>
                </a:rPr>
                <a:t>3</a:t>
              </a:r>
              <a:endParaRPr lang="zh-CN" altLang="en-US" sz="2800" b="1" dirty="0">
                <a:solidFill>
                  <a:schemeClr val="accent1">
                    <a:lumMod val="50000"/>
                  </a:schemeClr>
                </a:solidFill>
              </a:endParaRPr>
            </a:p>
          </p:txBody>
        </p:sp>
      </p:grpSp>
      <p:grpSp>
        <p:nvGrpSpPr>
          <p:cNvPr id="5" name="淘宝网chenying0907出品 4"/>
          <p:cNvGrpSpPr/>
          <p:nvPr/>
        </p:nvGrpSpPr>
        <p:grpSpPr>
          <a:xfrm>
            <a:off x="1489376" y="3857089"/>
            <a:ext cx="5620719" cy="688340"/>
            <a:chOff x="5463" y="8070"/>
            <a:chExt cx="8134" cy="1084"/>
          </a:xfrm>
        </p:grpSpPr>
        <p:sp>
          <p:nvSpPr>
            <p:cNvPr id="21" name="圆角淘宝网chenying0907出品 20"/>
            <p:cNvSpPr/>
            <p:nvPr/>
          </p:nvSpPr>
          <p:spPr>
            <a:xfrm>
              <a:off x="5463" y="8070"/>
              <a:ext cx="8135" cy="1084"/>
            </a:xfrm>
            <a:prstGeom prst="roundRect">
              <a:avLst/>
            </a:prstGeom>
            <a:gradFill flip="none" rotWithShape="1">
              <a:gsLst>
                <a:gs pos="0">
                  <a:schemeClr val="bg1">
                    <a:lumMod val="95000"/>
                  </a:schemeClr>
                </a:gs>
                <a:gs pos="100000">
                  <a:schemeClr val="bg1"/>
                </a:gs>
              </a:gsLst>
              <a:lin ang="2700000" scaled="1"/>
              <a:tileRect/>
            </a:gradFill>
            <a:ln w="44450">
              <a:gradFill>
                <a:gsLst>
                  <a:gs pos="0">
                    <a:schemeClr val="accent1">
                      <a:lumMod val="5000"/>
                      <a:lumOff val="95000"/>
                    </a:schemeClr>
                  </a:gs>
                  <a:gs pos="100000">
                    <a:schemeClr val="accent1">
                      <a:lumMod val="30000"/>
                      <a:lumOff val="70000"/>
                    </a:schemeClr>
                  </a:gs>
                </a:gsLst>
                <a:lin ang="135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更正键盘输入错误</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2" name="淘宝网chenying0907出品 21"/>
            <p:cNvSpPr/>
            <p:nvPr/>
          </p:nvSpPr>
          <p:spPr>
            <a:xfrm>
              <a:off x="5775" y="8219"/>
              <a:ext cx="787" cy="787"/>
            </a:xfrm>
            <a:prstGeom prst="ellipse">
              <a:avLst/>
            </a:prstGeom>
            <a:solidFill>
              <a:schemeClr val="bg1"/>
            </a:solidFill>
            <a:ln w="15875" cmpd="db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1">
                      <a:lumMod val="50000"/>
                    </a:schemeClr>
                  </a:solidFill>
                </a:rPr>
                <a:t>4</a:t>
              </a:r>
              <a:endParaRPr lang="zh-CN" altLang="en-US" sz="2800" b="1" dirty="0">
                <a:solidFill>
                  <a:schemeClr val="accent1">
                    <a:lumMod val="50000"/>
                  </a:schemeClr>
                </a:solidFill>
              </a:endParaRPr>
            </a:p>
          </p:txBody>
        </p:sp>
      </p:grpSp>
      <p:grpSp>
        <p:nvGrpSpPr>
          <p:cNvPr id="15" name="淘宝网chenying0907出品 4"/>
          <p:cNvGrpSpPr/>
          <p:nvPr/>
        </p:nvGrpSpPr>
        <p:grpSpPr>
          <a:xfrm>
            <a:off x="1490066" y="4761299"/>
            <a:ext cx="5621410" cy="688340"/>
            <a:chOff x="5463" y="7930"/>
            <a:chExt cx="8135" cy="1084"/>
          </a:xfrm>
        </p:grpSpPr>
        <p:sp>
          <p:nvSpPr>
            <p:cNvPr id="16" name="圆角淘宝网chenying0907出品 20"/>
            <p:cNvSpPr/>
            <p:nvPr/>
          </p:nvSpPr>
          <p:spPr>
            <a:xfrm>
              <a:off x="5463" y="7930"/>
              <a:ext cx="8135" cy="1084"/>
            </a:xfrm>
            <a:prstGeom prst="roundRect">
              <a:avLst/>
            </a:prstGeom>
            <a:gradFill flip="none" rotWithShape="1">
              <a:gsLst>
                <a:gs pos="0">
                  <a:schemeClr val="bg1">
                    <a:lumMod val="95000"/>
                  </a:schemeClr>
                </a:gs>
                <a:gs pos="100000">
                  <a:schemeClr val="bg1"/>
                </a:gs>
              </a:gsLst>
              <a:lin ang="2700000" scaled="1"/>
              <a:tileRect/>
            </a:gradFill>
            <a:ln w="44450">
              <a:gradFill>
                <a:gsLst>
                  <a:gs pos="0">
                    <a:schemeClr val="accent1">
                      <a:lumMod val="5000"/>
                      <a:lumOff val="95000"/>
                    </a:schemeClr>
                  </a:gs>
                  <a:gs pos="100000">
                    <a:schemeClr val="accent1">
                      <a:lumMod val="30000"/>
                      <a:lumOff val="70000"/>
                    </a:schemeClr>
                  </a:gs>
                </a:gsLst>
                <a:lin ang="135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使用</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rPr>
                <a:t>shell</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和系统工具</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3" name="淘宝网chenying0907出品 21"/>
            <p:cNvSpPr/>
            <p:nvPr/>
          </p:nvSpPr>
          <p:spPr>
            <a:xfrm>
              <a:off x="5775" y="8051"/>
              <a:ext cx="787" cy="787"/>
            </a:xfrm>
            <a:prstGeom prst="ellipse">
              <a:avLst/>
            </a:prstGeom>
            <a:solidFill>
              <a:schemeClr val="bg1"/>
            </a:solidFill>
            <a:ln w="15875" cmpd="db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1">
                      <a:lumMod val="50000"/>
                    </a:schemeClr>
                  </a:solidFill>
                </a:rPr>
                <a:t>5</a:t>
              </a:r>
              <a:endParaRPr lang="zh-CN" altLang="en-US" sz="2800" b="1" dirty="0">
                <a:solidFill>
                  <a:schemeClr val="accent1">
                    <a:lumMod val="50000"/>
                  </a:schemeClr>
                </a:solidFill>
              </a:endParaRPr>
            </a:p>
          </p:txBody>
        </p:sp>
      </p:grpSp>
      <p:grpSp>
        <p:nvGrpSpPr>
          <p:cNvPr id="24" name="淘宝网chenying0907出品 4"/>
          <p:cNvGrpSpPr/>
          <p:nvPr/>
        </p:nvGrpSpPr>
        <p:grpSpPr>
          <a:xfrm>
            <a:off x="1489376" y="5645920"/>
            <a:ext cx="5620719" cy="688340"/>
            <a:chOff x="5463" y="8070"/>
            <a:chExt cx="8134" cy="1084"/>
          </a:xfrm>
        </p:grpSpPr>
        <p:sp>
          <p:nvSpPr>
            <p:cNvPr id="25" name="圆角淘宝网chenying0907出品 20"/>
            <p:cNvSpPr/>
            <p:nvPr/>
          </p:nvSpPr>
          <p:spPr>
            <a:xfrm>
              <a:off x="5463" y="8070"/>
              <a:ext cx="8135" cy="1084"/>
            </a:xfrm>
            <a:prstGeom prst="roundRect">
              <a:avLst/>
            </a:prstGeom>
            <a:gradFill flip="none" rotWithShape="1">
              <a:gsLst>
                <a:gs pos="0">
                  <a:schemeClr val="bg1">
                    <a:lumMod val="95000"/>
                  </a:schemeClr>
                </a:gs>
                <a:gs pos="100000">
                  <a:schemeClr val="bg1"/>
                </a:gs>
              </a:gsLst>
              <a:lin ang="2700000" scaled="1"/>
              <a:tileRect/>
            </a:gradFill>
            <a:ln w="44450">
              <a:gradFill>
                <a:gsLst>
                  <a:gs pos="0">
                    <a:schemeClr val="accent1">
                      <a:lumMod val="5000"/>
                      <a:lumOff val="95000"/>
                    </a:schemeClr>
                  </a:gs>
                  <a:gs pos="100000">
                    <a:schemeClr val="accent1">
                      <a:lumMod val="30000"/>
                      <a:lumOff val="70000"/>
                    </a:schemeClr>
                  </a:gs>
                </a:gsLst>
                <a:lin ang="135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solidFill>
                    <a:schemeClr val="accent1">
                      <a:lumMod val="50000"/>
                    </a:schemeClr>
                  </a:solidFill>
                  <a:latin typeface="微软雅黑" panose="020B0503020204020204" pitchFamily="34" charset="-122"/>
                  <a:ea typeface="微软雅黑" panose="020B0503020204020204" pitchFamily="34" charset="-122"/>
                </a:rPr>
                <a:t>登录过程</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6" name="淘宝网chenying0907出品 21"/>
            <p:cNvSpPr/>
            <p:nvPr/>
          </p:nvSpPr>
          <p:spPr>
            <a:xfrm>
              <a:off x="5775" y="8219"/>
              <a:ext cx="787" cy="787"/>
            </a:xfrm>
            <a:prstGeom prst="ellipse">
              <a:avLst/>
            </a:prstGeom>
            <a:solidFill>
              <a:schemeClr val="bg1"/>
            </a:solidFill>
            <a:ln w="15875" cmpd="db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1">
                      <a:lumMod val="50000"/>
                    </a:schemeClr>
                  </a:solidFill>
                </a:rPr>
                <a:t>6</a:t>
              </a:r>
              <a:endParaRPr lang="zh-CN" altLang="en-US" sz="2800" b="1" dirty="0">
                <a:solidFill>
                  <a:schemeClr val="accent1">
                    <a:lumMod val="5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3.3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获取帮助信息</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615815"/>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en-US" altLang="zh-CN" sz="2400" dirty="0">
                <a:solidFill>
                  <a:schemeClr val="accent5"/>
                </a:solidFill>
                <a:latin typeface="微软雅黑" panose="020B0503020204020204" pitchFamily="34" charset="-122"/>
                <a:ea typeface="微软雅黑" panose="020B0503020204020204" pitchFamily="34" charset="-122"/>
              </a:rPr>
              <a:t>help</a:t>
            </a:r>
            <a:r>
              <a:rPr lang="zh-CN" altLang="en-US" sz="2400" dirty="0">
                <a:solidFill>
                  <a:schemeClr val="accent5"/>
                </a:solidFill>
                <a:latin typeface="微软雅黑" panose="020B0503020204020204" pitchFamily="34" charset="-122"/>
                <a:ea typeface="微软雅黑" panose="020B0503020204020204" pitchFamily="34" charset="-122"/>
              </a:rPr>
              <a:t>命令提供内部命令帮助信息</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命令分类</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内部命令</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外部命令</a:t>
            </a:r>
            <a:endParaRPr lang="en-US" altLang="zh-CN" sz="2400" dirty="0">
              <a:solidFill>
                <a:schemeClr val="accent5"/>
              </a:solidFill>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tx1"/>
                </a:solidFill>
                <a:latin typeface="微软雅黑" panose="020B0503020204020204" pitchFamily="34" charset="-122"/>
                <a:ea typeface="微软雅黑" panose="020B0503020204020204" pitchFamily="34" charset="-122"/>
              </a:rPr>
              <a:t>help</a:t>
            </a:r>
            <a:r>
              <a:rPr lang="zh-CN" altLang="en-US" sz="2800" dirty="0">
                <a:solidFill>
                  <a:schemeClr val="tx1"/>
                </a:solidFill>
                <a:latin typeface="微软雅黑" panose="020B0503020204020204" pitchFamily="34" charset="-122"/>
                <a:ea typeface="微软雅黑" panose="020B0503020204020204" pitchFamily="34" charset="-122"/>
              </a:rPr>
              <a:t>命令</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5</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2474766" y="3244334"/>
            <a:ext cx="6104708"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shell</a:t>
            </a:r>
            <a:r>
              <a:rPr lang="zh-CN" altLang="en-US" dirty="0">
                <a:latin typeface="微软雅黑" panose="020B0503020204020204" pitchFamily="34" charset="-122"/>
                <a:ea typeface="微软雅黑" panose="020B0503020204020204" pitchFamily="34" charset="-122"/>
              </a:rPr>
              <a:t>代码的一部分，</a:t>
            </a:r>
            <a:r>
              <a:rPr lang="en-US" altLang="zh-CN" dirty="0">
                <a:latin typeface="微软雅黑" panose="020B0503020204020204" pitchFamily="34" charset="-122"/>
                <a:ea typeface="微软雅黑" panose="020B0503020204020204" pitchFamily="34" charset="-122"/>
              </a:rPr>
              <a:t>shell</a:t>
            </a:r>
            <a:r>
              <a:rPr lang="zh-CN" altLang="en-US" dirty="0">
                <a:latin typeface="微软雅黑" panose="020B0503020204020204" pitchFamily="34" charset="-122"/>
                <a:ea typeface="微软雅黑" panose="020B0503020204020204" pitchFamily="34" charset="-122"/>
              </a:rPr>
              <a:t>启动后驻留内存，执行速度快</a:t>
            </a:r>
            <a:endParaRPr lang="zh-CN" altLang="en-US" dirty="0">
              <a:latin typeface="微软雅黑" panose="020B0503020204020204" pitchFamily="34" charset="-122"/>
              <a:ea typeface="微软雅黑" panose="020B0503020204020204" pitchFamily="34" charset="-122"/>
            </a:endParaRPr>
          </a:p>
        </p:txBody>
      </p:sp>
      <p:sp>
        <p:nvSpPr>
          <p:cNvPr id="15" name="矩形 14"/>
          <p:cNvSpPr/>
          <p:nvPr/>
        </p:nvSpPr>
        <p:spPr>
          <a:xfrm>
            <a:off x="2474595" y="3779520"/>
            <a:ext cx="6104255" cy="369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保存在文件系统中的程序，被调用时才载入内存执行</a:t>
            </a: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666998" y="4314274"/>
            <a:ext cx="8137368" cy="167159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3.3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获取帮助信息</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540538"/>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查看全部内部命令列表</a:t>
            </a:r>
            <a:endParaRPr lang="en-US" altLang="zh-CN" sz="2400" dirty="0">
              <a:solidFill>
                <a:schemeClr val="accent5"/>
              </a:solidFill>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help</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查看某一内部命令</a:t>
            </a:r>
            <a:endParaRPr lang="en-US" altLang="zh-CN" sz="2400" dirty="0">
              <a:solidFill>
                <a:schemeClr val="accent5"/>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accent5"/>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help  command-name</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tx1"/>
                </a:solidFill>
                <a:latin typeface="微软雅黑" panose="020B0503020204020204" pitchFamily="34" charset="-122"/>
                <a:ea typeface="微软雅黑" panose="020B0503020204020204" pitchFamily="34" charset="-122"/>
              </a:rPr>
              <a:t>help</a:t>
            </a:r>
            <a:r>
              <a:rPr lang="zh-CN" altLang="en-US" sz="2800" dirty="0">
                <a:solidFill>
                  <a:schemeClr val="tx1"/>
                </a:solidFill>
                <a:latin typeface="微软雅黑" panose="020B0503020204020204" pitchFamily="34" charset="-122"/>
                <a:ea typeface="微软雅黑" panose="020B0503020204020204" pitchFamily="34" charset="-122"/>
              </a:rPr>
              <a:t>命令</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22673" y="3429000"/>
            <a:ext cx="7322141" cy="3093045"/>
          </a:xfrm>
          <a:prstGeom prst="rect">
            <a:avLst/>
          </a:prstGeom>
        </p:spPr>
      </p:pic>
      <p:pic>
        <p:nvPicPr>
          <p:cNvPr id="4" name="图片 3"/>
          <p:cNvPicPr>
            <a:picLocks noChangeAspect="1"/>
          </p:cNvPicPr>
          <p:nvPr/>
        </p:nvPicPr>
        <p:blipFill>
          <a:blip r:embed="rId2"/>
          <a:stretch>
            <a:fillRect/>
          </a:stretch>
        </p:blipFill>
        <p:spPr>
          <a:xfrm>
            <a:off x="622673" y="3183262"/>
            <a:ext cx="8088708" cy="334150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animEffect transition="in" filter="fade">
                                      <p:cBhvr>
                                        <p:cTn id="11" dur="500"/>
                                        <p:tgtEl>
                                          <p:spTgt spid="24">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
                                            <p:txEl>
                                              <p:pRg st="3" end="3"/>
                                            </p:txEl>
                                          </p:spTgt>
                                        </p:tgtEl>
                                        <p:attrNameLst>
                                          <p:attrName>style.visibility</p:attrName>
                                        </p:attrNameLst>
                                      </p:cBhvr>
                                      <p:to>
                                        <p:strVal val="visible"/>
                                      </p:to>
                                    </p:set>
                                    <p:animEffect transition="in" filter="fade">
                                      <p:cBhvr>
                                        <p:cTn id="16" dur="500"/>
                                        <p:tgtEl>
                                          <p:spTgt spid="2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3.3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获取帮助信息</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452131" y="1984227"/>
            <a:ext cx="8239840" cy="4540538"/>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联机帮助手册</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查看所有命令（内外部）的完整说明</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说明内容包括</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man</a:t>
            </a:r>
            <a:r>
              <a:rPr lang="zh-CN" altLang="en-US" sz="2400" dirty="0">
                <a:latin typeface="微软雅黑" panose="020B0503020204020204" pitchFamily="34" charset="-122"/>
                <a:ea typeface="微软雅黑" panose="020B0503020204020204" pitchFamily="34" charset="-122"/>
              </a:rPr>
              <a:t>联机帮助手册分章编写</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tx1"/>
                </a:solidFill>
                <a:latin typeface="微软雅黑" panose="020B0503020204020204" pitchFamily="34" charset="-122"/>
                <a:ea typeface="微软雅黑" panose="020B0503020204020204" pitchFamily="34" charset="-122"/>
              </a:rPr>
              <a:t>man</a:t>
            </a:r>
            <a:r>
              <a:rPr lang="zh-CN" altLang="en-US" sz="2800" dirty="0">
                <a:solidFill>
                  <a:schemeClr val="tx1"/>
                </a:solidFill>
                <a:latin typeface="微软雅黑" panose="020B0503020204020204" pitchFamily="34" charset="-122"/>
                <a:ea typeface="微软雅黑" panose="020B0503020204020204" pitchFamily="34" charset="-122"/>
              </a:rPr>
              <a:t>命令</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5</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3047999" y="3227438"/>
            <a:ext cx="5673213" cy="403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命令语法；各选项的意义；相关命令等</a:t>
            </a:r>
            <a:endParaRPr lang="zh-CN" altLang="en-US"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1338580" y="1984375"/>
            <a:ext cx="6192520" cy="45408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3.3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获取帮助信息</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459041"/>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遇到问题，马上要想到</a:t>
            </a:r>
            <a:r>
              <a:rPr lang="en-US" altLang="zh-CN" sz="2400" dirty="0">
                <a:latin typeface="微软雅黑" panose="020B0503020204020204" pitchFamily="34" charset="-122"/>
                <a:ea typeface="微软雅黑" panose="020B0503020204020204" pitchFamily="34" charset="-122"/>
              </a:rPr>
              <a:t>man!</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en-US" altLang="zh-CN" sz="2400" dirty="0">
                <a:solidFill>
                  <a:schemeClr val="accent5"/>
                </a:solidFill>
                <a:latin typeface="微软雅黑" panose="020B0503020204020204" pitchFamily="34" charset="-122"/>
                <a:ea typeface="微软雅黑" panose="020B0503020204020204" pitchFamily="34" charset="-122"/>
              </a:rPr>
              <a:t>man</a:t>
            </a:r>
            <a:r>
              <a:rPr lang="zh-CN" altLang="en-US" sz="2400" dirty="0">
                <a:solidFill>
                  <a:schemeClr val="accent5"/>
                </a:solidFill>
                <a:latin typeface="微软雅黑" panose="020B0503020204020204" pitchFamily="34" charset="-122"/>
                <a:ea typeface="微软雅黑" panose="020B0503020204020204" pitchFamily="34" charset="-122"/>
              </a:rPr>
              <a:t>命令用法</a:t>
            </a:r>
            <a:endParaRPr lang="en-US" altLang="zh-CN" sz="2400" dirty="0">
              <a:solidFill>
                <a:schemeClr val="accent5"/>
              </a:solidFill>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man  command-name</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man  ls</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man</a:t>
            </a:r>
            <a:r>
              <a:rPr lang="zh-CN" altLang="en-US" sz="2400" dirty="0">
                <a:latin typeface="微软雅黑" panose="020B0503020204020204" pitchFamily="34" charset="-122"/>
                <a:ea typeface="微软雅黑" panose="020B0503020204020204" pitchFamily="34" charset="-122"/>
              </a:rPr>
              <a:t>命令中翻页移行</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翻页      </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移行</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退出</a:t>
            </a:r>
            <a:endParaRPr lang="zh-CN" altLang="en-US" sz="2400" dirty="0">
              <a:solidFill>
                <a:schemeClr val="accent5"/>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tx1"/>
                </a:solidFill>
                <a:latin typeface="微软雅黑" panose="020B0503020204020204" pitchFamily="34" charset="-122"/>
                <a:ea typeface="微软雅黑" panose="020B0503020204020204" pitchFamily="34" charset="-122"/>
              </a:rPr>
              <a:t>man</a:t>
            </a:r>
            <a:r>
              <a:rPr lang="zh-CN" altLang="en-US" sz="2800" dirty="0">
                <a:solidFill>
                  <a:schemeClr val="tx1"/>
                </a:solidFill>
                <a:latin typeface="微软雅黑" panose="020B0503020204020204" pitchFamily="34" charset="-122"/>
                <a:ea typeface="微软雅黑" panose="020B0503020204020204" pitchFamily="34" charset="-122"/>
              </a:rPr>
              <a:t>命令</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5</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8827" y="1091649"/>
            <a:ext cx="9144000" cy="5207570"/>
          </a:xfrm>
          <a:prstGeom prst="rect">
            <a:avLst/>
          </a:prstGeom>
        </p:spPr>
      </p:pic>
      <p:cxnSp>
        <p:nvCxnSpPr>
          <p:cNvPr id="10" name="直接箭头连接符 9"/>
          <p:cNvCxnSpPr/>
          <p:nvPr/>
        </p:nvCxnSpPr>
        <p:spPr>
          <a:xfrm>
            <a:off x="471948" y="1366687"/>
            <a:ext cx="2085731"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370866" y="1182021"/>
            <a:ext cx="3062635" cy="369332"/>
          </a:xfrm>
          <a:prstGeom prst="rect">
            <a:avLst/>
          </a:prstGeom>
          <a:noFill/>
          <a:ln w="19050">
            <a:no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帮助文档中命令所在章节</a:t>
            </a: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14" name="直接箭头连接符 13"/>
          <p:cNvCxnSpPr/>
          <p:nvPr/>
        </p:nvCxnSpPr>
        <p:spPr>
          <a:xfrm>
            <a:off x="575188" y="1784551"/>
            <a:ext cx="2085731"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338997" y="1584897"/>
            <a:ext cx="1704605" cy="369332"/>
          </a:xfrm>
          <a:prstGeom prst="rect">
            <a:avLst/>
          </a:prstGeom>
          <a:noFill/>
          <a:ln w="19050">
            <a:no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命令名称</a:t>
            </a: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16" name="直接箭头连接符 15"/>
          <p:cNvCxnSpPr/>
          <p:nvPr/>
        </p:nvCxnSpPr>
        <p:spPr>
          <a:xfrm>
            <a:off x="1012725" y="2418735"/>
            <a:ext cx="2085731"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6534" y="2219081"/>
            <a:ext cx="1704605" cy="369332"/>
          </a:xfrm>
          <a:prstGeom prst="rect">
            <a:avLst/>
          </a:prstGeom>
          <a:noFill/>
          <a:ln w="19050">
            <a:no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用法说明</a:t>
            </a: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18" name="直接箭头连接符 17"/>
          <p:cNvCxnSpPr/>
          <p:nvPr/>
        </p:nvCxnSpPr>
        <p:spPr>
          <a:xfrm>
            <a:off x="1410932" y="3023421"/>
            <a:ext cx="2085731"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174741" y="2823767"/>
            <a:ext cx="4558327" cy="369332"/>
          </a:xfrm>
          <a:prstGeom prst="rect">
            <a:avLst/>
          </a:prstGeom>
          <a:noFill/>
          <a:ln w="19050">
            <a:no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命令功能详细说明，包括选项的说明</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1953087" y="4823870"/>
            <a:ext cx="3693111" cy="4938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后翻一页  空格；前翻一页  </a:t>
            </a:r>
            <a:r>
              <a:rPr lang="en-US" altLang="zh-CN" sz="2000" dirty="0">
                <a:latin typeface="微软雅黑" panose="020B0503020204020204" pitchFamily="34" charset="-122"/>
                <a:ea typeface="微软雅黑" panose="020B0503020204020204" pitchFamily="34" charset="-122"/>
              </a:rPr>
              <a:t>b</a:t>
            </a:r>
            <a:endParaRPr lang="zh-CN" altLang="en-US" sz="2000" dirty="0">
              <a:latin typeface="微软雅黑" panose="020B0503020204020204" pitchFamily="34" charset="-122"/>
              <a:ea typeface="微软雅黑" panose="020B0503020204020204" pitchFamily="34" charset="-122"/>
            </a:endParaRPr>
          </a:p>
        </p:txBody>
      </p:sp>
      <p:sp>
        <p:nvSpPr>
          <p:cNvPr id="44" name="矩形 43"/>
          <p:cNvSpPr/>
          <p:nvPr/>
        </p:nvSpPr>
        <p:spPr>
          <a:xfrm>
            <a:off x="1953086" y="5370444"/>
            <a:ext cx="3693111" cy="4938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后移一行  回车；前移一行  </a:t>
            </a:r>
            <a:r>
              <a:rPr lang="en-US" altLang="zh-CN" sz="2000" dirty="0">
                <a:latin typeface="微软雅黑" panose="020B0503020204020204" pitchFamily="34" charset="-122"/>
                <a:ea typeface="微软雅黑" panose="020B0503020204020204" pitchFamily="34" charset="-122"/>
              </a:rPr>
              <a:t>k</a:t>
            </a:r>
            <a:endParaRPr lang="zh-CN" altLang="en-US" sz="2000" dirty="0">
              <a:latin typeface="微软雅黑" panose="020B0503020204020204" pitchFamily="34" charset="-122"/>
              <a:ea typeface="微软雅黑" panose="020B0503020204020204" pitchFamily="34" charset="-122"/>
            </a:endParaRPr>
          </a:p>
        </p:txBody>
      </p:sp>
      <p:sp>
        <p:nvSpPr>
          <p:cNvPr id="45" name="矩形 44"/>
          <p:cNvSpPr/>
          <p:nvPr/>
        </p:nvSpPr>
        <p:spPr>
          <a:xfrm>
            <a:off x="1943071" y="5920026"/>
            <a:ext cx="3703126" cy="4938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q</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500"/>
                                        <p:tgtEl>
                                          <p:spTgt spid="16"/>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3"/>
                                        </p:tgtEl>
                                      </p:cBhvr>
                                    </p:animEffect>
                                    <p:set>
                                      <p:cBhvr>
                                        <p:cTn id="48" dur="1" fill="hold">
                                          <p:stCondLst>
                                            <p:cond delay="499"/>
                                          </p:stCondLst>
                                        </p:cTn>
                                        <p:tgtEl>
                                          <p:spTgt spid="3"/>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0"/>
                                        </p:tgtEl>
                                      </p:cBhvr>
                                    </p:animEffect>
                                    <p:set>
                                      <p:cBhvr>
                                        <p:cTn id="51" dur="1" fill="hold">
                                          <p:stCondLst>
                                            <p:cond delay="499"/>
                                          </p:stCondLst>
                                        </p:cTn>
                                        <p:tgtEl>
                                          <p:spTgt spid="10"/>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4"/>
                                        </p:tgtEl>
                                      </p:cBhvr>
                                    </p:animEffect>
                                    <p:set>
                                      <p:cBhvr>
                                        <p:cTn id="57" dur="1" fill="hold">
                                          <p:stCondLst>
                                            <p:cond delay="499"/>
                                          </p:stCondLst>
                                        </p:cTn>
                                        <p:tgtEl>
                                          <p:spTgt spid="14"/>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5"/>
                                        </p:tgtEl>
                                      </p:cBhvr>
                                    </p:animEffect>
                                    <p:set>
                                      <p:cBhvr>
                                        <p:cTn id="60" dur="1" fill="hold">
                                          <p:stCondLst>
                                            <p:cond delay="499"/>
                                          </p:stCondLst>
                                        </p:cTn>
                                        <p:tgtEl>
                                          <p:spTgt spid="15"/>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6"/>
                                        </p:tgtEl>
                                      </p:cBhvr>
                                    </p:animEffect>
                                    <p:set>
                                      <p:cBhvr>
                                        <p:cTn id="63" dur="1" fill="hold">
                                          <p:stCondLst>
                                            <p:cond delay="499"/>
                                          </p:stCondLst>
                                        </p:cTn>
                                        <p:tgtEl>
                                          <p:spTgt spid="1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7"/>
                                        </p:tgtEl>
                                      </p:cBhvr>
                                    </p:animEffect>
                                    <p:set>
                                      <p:cBhvr>
                                        <p:cTn id="66" dur="1" fill="hold">
                                          <p:stCondLst>
                                            <p:cond delay="499"/>
                                          </p:stCondLst>
                                        </p:cTn>
                                        <p:tgtEl>
                                          <p:spTgt spid="1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18"/>
                                        </p:tgtEl>
                                      </p:cBhvr>
                                    </p:animEffect>
                                    <p:set>
                                      <p:cBhvr>
                                        <p:cTn id="69" dur="1" fill="hold">
                                          <p:stCondLst>
                                            <p:cond delay="499"/>
                                          </p:stCondLst>
                                        </p:cTn>
                                        <p:tgtEl>
                                          <p:spTgt spid="18"/>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9"/>
                                        </p:tgtEl>
                                      </p:cBhvr>
                                    </p:animEffect>
                                    <p:set>
                                      <p:cBhvr>
                                        <p:cTn id="72" dur="1" fill="hold">
                                          <p:stCondLst>
                                            <p:cond delay="499"/>
                                          </p:stCondLst>
                                        </p:cTn>
                                        <p:tgtEl>
                                          <p:spTgt spid="1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4">
                                            <p:txEl>
                                              <p:pRg st="4" end="4"/>
                                            </p:txEl>
                                          </p:spTgt>
                                        </p:tgtEl>
                                        <p:attrNameLst>
                                          <p:attrName>style.visibility</p:attrName>
                                        </p:attrNameLst>
                                      </p:cBhvr>
                                      <p:to>
                                        <p:strVal val="visible"/>
                                      </p:to>
                                    </p:set>
                                    <p:animEffect transition="in" filter="fade">
                                      <p:cBhvr>
                                        <p:cTn id="77" dur="500"/>
                                        <p:tgtEl>
                                          <p:spTgt spid="24">
                                            <p:txEl>
                                              <p:pRg st="4" end="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4">
                                            <p:txEl>
                                              <p:pRg st="5" end="5"/>
                                            </p:txEl>
                                          </p:spTgt>
                                        </p:tgtEl>
                                        <p:attrNameLst>
                                          <p:attrName>style.visibility</p:attrName>
                                        </p:attrNameLst>
                                      </p:cBhvr>
                                      <p:to>
                                        <p:strVal val="visible"/>
                                      </p:to>
                                    </p:set>
                                    <p:animEffect transition="in" filter="fade">
                                      <p:cBhvr>
                                        <p:cTn id="82" dur="500"/>
                                        <p:tgtEl>
                                          <p:spTgt spid="24">
                                            <p:txEl>
                                              <p:pRg st="5" end="5"/>
                                            </p:txEl>
                                          </p:spTgt>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fade">
                                      <p:cBhvr>
                                        <p:cTn id="86" dur="500"/>
                                        <p:tgtEl>
                                          <p:spTgt spid="4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4">
                                            <p:txEl>
                                              <p:pRg st="6" end="6"/>
                                            </p:txEl>
                                          </p:spTgt>
                                        </p:tgtEl>
                                        <p:attrNameLst>
                                          <p:attrName>style.visibility</p:attrName>
                                        </p:attrNameLst>
                                      </p:cBhvr>
                                      <p:to>
                                        <p:strVal val="visible"/>
                                      </p:to>
                                    </p:set>
                                    <p:animEffect transition="in" filter="fade">
                                      <p:cBhvr>
                                        <p:cTn id="91" dur="500"/>
                                        <p:tgtEl>
                                          <p:spTgt spid="24">
                                            <p:txEl>
                                              <p:pRg st="6" end="6"/>
                                            </p:txEl>
                                          </p:spTgt>
                                        </p:tgtEl>
                                      </p:cBhvr>
                                    </p:animEffect>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24">
                                            <p:txEl>
                                              <p:pRg st="7" end="7"/>
                                            </p:txEl>
                                          </p:spTgt>
                                        </p:tgtEl>
                                        <p:attrNameLst>
                                          <p:attrName>style.visibility</p:attrName>
                                        </p:attrNameLst>
                                      </p:cBhvr>
                                      <p:to>
                                        <p:strVal val="visible"/>
                                      </p:to>
                                    </p:set>
                                    <p:animEffect transition="in" filter="fade">
                                      <p:cBhvr>
                                        <p:cTn id="100" dur="500"/>
                                        <p:tgtEl>
                                          <p:spTgt spid="24">
                                            <p:txEl>
                                              <p:pRg st="7" end="7"/>
                                            </p:txEl>
                                          </p:spTgt>
                                        </p:tgtEl>
                                      </p:cBhvr>
                                    </p:animEffect>
                                  </p:childTnLst>
                                </p:cTn>
                              </p:par>
                            </p:childTnLst>
                          </p:cTn>
                        </p:par>
                        <p:par>
                          <p:cTn id="101" fill="hold">
                            <p:stCondLst>
                              <p:cond delay="500"/>
                            </p:stCondLst>
                            <p:childTnLst>
                              <p:par>
                                <p:cTn id="102" presetID="10" presetClass="entr" presetSubtype="0" fill="hold" grpId="0" nodeType="after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fade">
                                      <p:cBhvr>
                                        <p:cTn id="10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5" grpId="0"/>
      <p:bldP spid="15" grpId="1"/>
      <p:bldP spid="17" grpId="0"/>
      <p:bldP spid="17" grpId="1"/>
      <p:bldP spid="19" grpId="0"/>
      <p:bldP spid="19" grpId="1"/>
      <p:bldP spid="43" grpId="0" animBg="1"/>
      <p:bldP spid="44" grpId="0" animBg="1"/>
      <p:bldP spid="4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3.3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获取帮助信息</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452131" y="1984227"/>
            <a:ext cx="8239840" cy="4061460"/>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提供</a:t>
            </a:r>
            <a:r>
              <a:rPr lang="en-US" altLang="zh-CN" sz="2400" dirty="0">
                <a:latin typeface="微软雅黑" panose="020B0503020204020204" pitchFamily="34" charset="-122"/>
                <a:ea typeface="微软雅黑" panose="020B0503020204020204" pitchFamily="34" charset="-122"/>
              </a:rPr>
              <a:t>info</a:t>
            </a:r>
            <a:r>
              <a:rPr lang="zh-CN" altLang="en-US" sz="2400" dirty="0">
                <a:latin typeface="微软雅黑" panose="020B0503020204020204" pitchFamily="34" charset="-122"/>
                <a:ea typeface="微软雅黑" panose="020B0503020204020204" pitchFamily="34" charset="-122"/>
              </a:rPr>
              <a:t>格式的帮助命令</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en-US" altLang="zh-CN" sz="2400" dirty="0">
                <a:solidFill>
                  <a:schemeClr val="accent5"/>
                </a:solidFill>
                <a:latin typeface="微软雅黑" panose="020B0503020204020204" pitchFamily="34" charset="-122"/>
                <a:ea typeface="微软雅黑" panose="020B0503020204020204" pitchFamily="34" charset="-122"/>
              </a:rPr>
              <a:t>info</a:t>
            </a:r>
            <a:r>
              <a:rPr lang="zh-CN" altLang="en-US" sz="2400" dirty="0">
                <a:solidFill>
                  <a:schemeClr val="accent5"/>
                </a:solidFill>
                <a:latin typeface="微软雅黑" panose="020B0503020204020204" pitchFamily="34" charset="-122"/>
                <a:ea typeface="微软雅黑" panose="020B0503020204020204" pitchFamily="34" charset="-122"/>
              </a:rPr>
              <a:t>命令用法</a:t>
            </a:r>
            <a:endParaRPr lang="en-US" altLang="zh-CN" sz="2400" dirty="0">
              <a:solidFill>
                <a:schemeClr val="accent5"/>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   info   command-name</a:t>
            </a:r>
            <a:endParaRPr lang="en-US" altLang="zh-CN" sz="2400" dirty="0">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tx1"/>
                </a:solidFill>
                <a:latin typeface="微软雅黑" panose="020B0503020204020204" pitchFamily="34" charset="-122"/>
                <a:ea typeface="微软雅黑" panose="020B0503020204020204" pitchFamily="34" charset="-122"/>
              </a:rPr>
              <a:t>info</a:t>
            </a:r>
            <a:r>
              <a:rPr lang="zh-CN" altLang="en-US" sz="2800" dirty="0">
                <a:solidFill>
                  <a:schemeClr val="tx1"/>
                </a:solidFill>
                <a:latin typeface="微软雅黑" panose="020B0503020204020204" pitchFamily="34" charset="-122"/>
                <a:ea typeface="微软雅黑" panose="020B0503020204020204" pitchFamily="34" charset="-122"/>
              </a:rPr>
              <a:t>命令</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5</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3.4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更正键盘输入错误</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540538"/>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删除单个字符</a:t>
            </a:r>
            <a:endParaRPr lang="en-US" altLang="zh-CN" sz="2400" dirty="0">
              <a:solidFill>
                <a:schemeClr val="accent5"/>
              </a:solidFill>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删除一行</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中断程序运行</a:t>
            </a:r>
            <a:endParaRPr lang="en-US" altLang="zh-CN" sz="2400" dirty="0">
              <a:solidFill>
                <a:schemeClr val="accent5"/>
              </a:solidFill>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命令行输入纠错与中断程序运行</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073879" y="2596484"/>
            <a:ext cx="1171575" cy="504825"/>
          </a:xfrm>
          <a:prstGeom prst="rect">
            <a:avLst/>
          </a:prstGeom>
        </p:spPr>
      </p:pic>
      <p:pic>
        <p:nvPicPr>
          <p:cNvPr id="3" name="图片 2"/>
          <p:cNvPicPr>
            <a:picLocks noChangeAspect="1"/>
          </p:cNvPicPr>
          <p:nvPr/>
        </p:nvPicPr>
        <p:blipFill>
          <a:blip r:embed="rId2"/>
          <a:stretch>
            <a:fillRect/>
          </a:stretch>
        </p:blipFill>
        <p:spPr>
          <a:xfrm>
            <a:off x="3074209" y="2585103"/>
            <a:ext cx="622720" cy="510630"/>
          </a:xfrm>
          <a:prstGeom prst="rect">
            <a:avLst/>
          </a:prstGeom>
        </p:spPr>
      </p:pic>
      <p:sp>
        <p:nvSpPr>
          <p:cNvPr id="4" name="文本框 3"/>
          <p:cNvSpPr txBox="1"/>
          <p:nvPr/>
        </p:nvSpPr>
        <p:spPr>
          <a:xfrm>
            <a:off x="2312354" y="2596484"/>
            <a:ext cx="884905"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或者</a:t>
            </a:r>
            <a:endParaRPr lang="zh-CN" altLang="en-US" sz="24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3738031" y="2609585"/>
            <a:ext cx="391517"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086924" y="2596484"/>
            <a:ext cx="391517"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h</a:t>
            </a:r>
            <a:endParaRPr lang="zh-CN" altLang="en-US" sz="2400"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a:stretch>
            <a:fillRect/>
          </a:stretch>
        </p:blipFill>
        <p:spPr>
          <a:xfrm>
            <a:off x="1073879" y="3789556"/>
            <a:ext cx="622720" cy="510630"/>
          </a:xfrm>
          <a:prstGeom prst="rect">
            <a:avLst/>
          </a:prstGeom>
        </p:spPr>
      </p:pic>
      <p:sp>
        <p:nvSpPr>
          <p:cNvPr id="13" name="文本框 12"/>
          <p:cNvSpPr txBox="1"/>
          <p:nvPr/>
        </p:nvSpPr>
        <p:spPr>
          <a:xfrm>
            <a:off x="1814435" y="3782761"/>
            <a:ext cx="391517"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2205952" y="3764195"/>
            <a:ext cx="391517"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u</a:t>
            </a:r>
            <a:endParaRPr lang="zh-CN" altLang="en-US" sz="2400"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2"/>
          <a:stretch>
            <a:fillRect/>
          </a:stretch>
        </p:blipFill>
        <p:spPr>
          <a:xfrm>
            <a:off x="1073879" y="4738367"/>
            <a:ext cx="622720" cy="510630"/>
          </a:xfrm>
          <a:prstGeom prst="rect">
            <a:avLst/>
          </a:prstGeom>
        </p:spPr>
      </p:pic>
      <p:sp>
        <p:nvSpPr>
          <p:cNvPr id="16" name="文本框 15"/>
          <p:cNvSpPr txBox="1"/>
          <p:nvPr/>
        </p:nvSpPr>
        <p:spPr>
          <a:xfrm>
            <a:off x="1780024" y="4711911"/>
            <a:ext cx="391517"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2171541" y="4693345"/>
            <a:ext cx="391517"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c</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3.5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shell</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和系统工具</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540538"/>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shell</a:t>
            </a:r>
            <a:r>
              <a:rPr lang="zh-CN" altLang="en-US" sz="2400" dirty="0">
                <a:latin typeface="微软雅黑" panose="020B0503020204020204" pitchFamily="34" charset="-122"/>
                <a:ea typeface="微软雅黑" panose="020B0503020204020204" pitchFamily="34" charset="-122"/>
              </a:rPr>
              <a:t>负责用户和</a:t>
            </a:r>
            <a:r>
              <a:rPr lang="en-US" altLang="zh-CN" sz="2400" dirty="0">
                <a:latin typeface="微软雅黑" panose="020B0503020204020204" pitchFamily="34" charset="-122"/>
                <a:ea typeface="微软雅黑" panose="020B0503020204020204" pitchFamily="34" charset="-122"/>
              </a:rPr>
              <a:t>UNIX</a:t>
            </a:r>
            <a:r>
              <a:rPr lang="zh-CN" altLang="en-US" sz="2400" dirty="0">
                <a:latin typeface="微软雅黑" panose="020B0503020204020204" pitchFamily="34" charset="-122"/>
                <a:ea typeface="微软雅黑" panose="020B0503020204020204" pitchFamily="34" charset="-122"/>
              </a:rPr>
              <a:t>系统之间的交互</a:t>
            </a:r>
            <a:endParaRPr lang="zh-CN" altLang="en-US"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每次输入一个命令           </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zh-CN" altLang="en-US"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shell</a:t>
            </a:r>
            <a:r>
              <a:rPr lang="zh-CN" altLang="en-US" sz="2400" dirty="0">
                <a:latin typeface="微软雅黑" panose="020B0503020204020204" pitchFamily="34" charset="-122"/>
                <a:ea typeface="微软雅黑" panose="020B0503020204020204" pitchFamily="34" charset="-122"/>
              </a:rPr>
              <a:t>命令</a:t>
            </a:r>
            <a:endParaRPr lang="zh-CN" altLang="en-US"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系统工具程序</a:t>
            </a: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tx1"/>
                </a:solidFill>
                <a:latin typeface="微软雅黑" panose="020B0503020204020204" pitchFamily="34" charset="-122"/>
                <a:ea typeface="微软雅黑" panose="020B0503020204020204" pitchFamily="34" charset="-122"/>
              </a:rPr>
              <a:t>shell</a:t>
            </a:r>
            <a:r>
              <a:rPr lang="zh-CN" altLang="en-US" sz="2800" dirty="0">
                <a:solidFill>
                  <a:schemeClr val="tx1"/>
                </a:solidFill>
                <a:latin typeface="微软雅黑" panose="020B0503020204020204" pitchFamily="34" charset="-122"/>
                <a:ea typeface="微软雅黑" panose="020B0503020204020204" pitchFamily="34" charset="-122"/>
              </a:rPr>
              <a:t>概述</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3588432" y="2692810"/>
            <a:ext cx="983568" cy="411726"/>
          </a:xfrm>
          <a:prstGeom prst="rect">
            <a:avLst/>
          </a:prstGeom>
        </p:spPr>
      </p:pic>
      <p:sp>
        <p:nvSpPr>
          <p:cNvPr id="7" name="文本框 6"/>
          <p:cNvSpPr txBox="1"/>
          <p:nvPr/>
        </p:nvSpPr>
        <p:spPr>
          <a:xfrm>
            <a:off x="1172121" y="3471237"/>
            <a:ext cx="92601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命令</a:t>
            </a:r>
            <a:endParaRPr lang="zh-CN" altLang="en-US" sz="2400" dirty="0"/>
          </a:p>
        </p:txBody>
      </p:sp>
      <p:sp>
        <p:nvSpPr>
          <p:cNvPr id="15" name="箭头: 右 14"/>
          <p:cNvSpPr/>
          <p:nvPr/>
        </p:nvSpPr>
        <p:spPr>
          <a:xfrm>
            <a:off x="2142446" y="3607433"/>
            <a:ext cx="631711" cy="18927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接点 15"/>
          <p:cNvSpPr/>
          <p:nvPr/>
        </p:nvSpPr>
        <p:spPr>
          <a:xfrm>
            <a:off x="2842393" y="3150233"/>
            <a:ext cx="1271770" cy="1103669"/>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shell</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8" name="箭头: 右 17"/>
          <p:cNvSpPr/>
          <p:nvPr/>
        </p:nvSpPr>
        <p:spPr>
          <a:xfrm>
            <a:off x="4176571" y="3600396"/>
            <a:ext cx="631711" cy="18927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决策 16"/>
          <p:cNvSpPr/>
          <p:nvPr/>
        </p:nvSpPr>
        <p:spPr>
          <a:xfrm>
            <a:off x="4872526" y="3405153"/>
            <a:ext cx="1585154" cy="57975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分析</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0" name="箭头: 右 19"/>
          <p:cNvSpPr/>
          <p:nvPr/>
        </p:nvSpPr>
        <p:spPr>
          <a:xfrm>
            <a:off x="6512400" y="3604644"/>
            <a:ext cx="631711" cy="18927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过程 18"/>
          <p:cNvSpPr/>
          <p:nvPr/>
        </p:nvSpPr>
        <p:spPr>
          <a:xfrm>
            <a:off x="7216043" y="3429000"/>
            <a:ext cx="1062718" cy="50390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执行</a:t>
            </a:r>
            <a:endParaRPr lang="zh-CN" altLang="en-US" sz="2400" dirty="0">
              <a:latin typeface="微软雅黑" panose="020B0503020204020204" pitchFamily="34" charset="-122"/>
              <a:ea typeface="微软雅黑" panose="020B0503020204020204" pitchFamily="34" charset="-122"/>
            </a:endParaRPr>
          </a:p>
        </p:txBody>
      </p:sp>
      <p:sp>
        <p:nvSpPr>
          <p:cNvPr id="21" name="流程图: 过程 20"/>
          <p:cNvSpPr/>
          <p:nvPr/>
        </p:nvSpPr>
        <p:spPr>
          <a:xfrm>
            <a:off x="2621242" y="4414273"/>
            <a:ext cx="4594801" cy="71255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一些</a:t>
            </a:r>
            <a:r>
              <a:rPr lang="en-US" altLang="zh-CN" sz="2000" dirty="0">
                <a:latin typeface="微软雅黑" panose="020B0503020204020204" pitchFamily="34" charset="-122"/>
                <a:ea typeface="微软雅黑" panose="020B0503020204020204" pitchFamily="34" charset="-122"/>
              </a:rPr>
              <a:t>UNIX</a:t>
            </a:r>
            <a:r>
              <a:rPr lang="zh-CN" altLang="en-US" sz="2000" dirty="0">
                <a:latin typeface="微软雅黑" panose="020B0503020204020204" pitchFamily="34" charset="-122"/>
                <a:ea typeface="微软雅黑" panose="020B0503020204020204" pitchFamily="34" charset="-122"/>
              </a:rPr>
              <a:t>命令是</a:t>
            </a:r>
            <a:r>
              <a:rPr lang="en-US" altLang="zh-CN" sz="2000" dirty="0">
                <a:latin typeface="微软雅黑" panose="020B0503020204020204" pitchFamily="34" charset="-122"/>
                <a:ea typeface="微软雅黑" panose="020B0503020204020204" pitchFamily="34" charset="-122"/>
              </a:rPr>
              <a:t>shell </a:t>
            </a:r>
            <a:r>
              <a:rPr lang="zh-CN" altLang="en-US" sz="2000" dirty="0">
                <a:latin typeface="微软雅黑" panose="020B0503020204020204" pitchFamily="34" charset="-122"/>
                <a:ea typeface="微软雅黑" panose="020B0503020204020204" pitchFamily="34" charset="-122"/>
              </a:rPr>
              <a:t>程序的一部分，</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称为内部命令或</a:t>
            </a:r>
            <a:r>
              <a:rPr lang="en-US" altLang="zh-CN" sz="2000" dirty="0">
                <a:latin typeface="微软雅黑" panose="020B0503020204020204" pitchFamily="34" charset="-122"/>
                <a:ea typeface="微软雅黑" panose="020B0503020204020204" pitchFamily="34" charset="-122"/>
              </a:rPr>
              <a:t>shell</a:t>
            </a:r>
            <a:r>
              <a:rPr lang="zh-CN" altLang="en-US" sz="2000" dirty="0">
                <a:latin typeface="微软雅黑" panose="020B0503020204020204" pitchFamily="34" charset="-122"/>
                <a:ea typeface="微软雅黑" panose="020B0503020204020204" pitchFamily="34" charset="-122"/>
              </a:rPr>
              <a:t>命令</a:t>
            </a:r>
            <a:endParaRPr lang="zh-CN" altLang="en-US" sz="2000" dirty="0"/>
          </a:p>
        </p:txBody>
      </p:sp>
      <p:sp>
        <p:nvSpPr>
          <p:cNvPr id="22" name="流程图: 过程 21"/>
          <p:cNvSpPr/>
          <p:nvPr/>
        </p:nvSpPr>
        <p:spPr>
          <a:xfrm>
            <a:off x="3038168" y="5429681"/>
            <a:ext cx="5638379" cy="7574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大多数</a:t>
            </a:r>
            <a:r>
              <a:rPr lang="en-US" altLang="zh-CN" sz="2000" dirty="0">
                <a:latin typeface="微软雅黑" panose="020B0503020204020204" pitchFamily="34" charset="-122"/>
                <a:ea typeface="微软雅黑" panose="020B0503020204020204" pitchFamily="34" charset="-122"/>
              </a:rPr>
              <a:t>UNIX</a:t>
            </a:r>
            <a:r>
              <a:rPr lang="zh-CN" altLang="en-US" sz="2000" dirty="0">
                <a:latin typeface="微软雅黑" panose="020B0503020204020204" pitchFamily="34" charset="-122"/>
                <a:ea typeface="微软雅黑" panose="020B0503020204020204" pitchFamily="34" charset="-122"/>
              </a:rPr>
              <a:t>命令程序存储在硬盘上，由</a:t>
            </a:r>
            <a:r>
              <a:rPr lang="en-US" altLang="zh-CN" sz="2000" dirty="0">
                <a:latin typeface="微软雅黑" panose="020B0503020204020204" pitchFamily="34" charset="-122"/>
                <a:ea typeface="微软雅黑" panose="020B0503020204020204" pitchFamily="34" charset="-122"/>
              </a:rPr>
              <a:t>shell</a:t>
            </a:r>
            <a:r>
              <a:rPr lang="zh-CN" altLang="en-US" sz="2000" dirty="0">
                <a:latin typeface="微软雅黑" panose="020B0503020204020204" pitchFamily="34" charset="-122"/>
                <a:ea typeface="微软雅黑" panose="020B0503020204020204" pitchFamily="34" charset="-122"/>
              </a:rPr>
              <a:t>查找、加载并执行，称为外部命令或系统工具程序</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3.5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shell</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和系统工具</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632871"/>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shell</a:t>
            </a:r>
            <a:r>
              <a:rPr lang="zh-CN" altLang="en-US" sz="2400" dirty="0">
                <a:latin typeface="微软雅黑" panose="020B0503020204020204" pitchFamily="34" charset="-122"/>
                <a:ea typeface="微软雅黑" panose="020B0503020204020204" pitchFamily="34" charset="-122"/>
              </a:rPr>
              <a:t>有很多种，在</a:t>
            </a:r>
            <a:r>
              <a:rPr lang="en-US" altLang="zh-CN" sz="2400" dirty="0">
                <a:latin typeface="微软雅黑" panose="020B0503020204020204" pitchFamily="34" charset="-122"/>
                <a:ea typeface="微软雅黑" panose="020B0503020204020204" pitchFamily="34" charset="-122"/>
              </a:rPr>
              <a:t>/bin</a:t>
            </a:r>
            <a:r>
              <a:rPr lang="zh-CN" altLang="en-US" sz="2400" dirty="0">
                <a:latin typeface="微软雅黑" panose="020B0503020204020204" pitchFamily="34" charset="-122"/>
                <a:ea typeface="微软雅黑" panose="020B0503020204020204" pitchFamily="34" charset="-122"/>
              </a:rPr>
              <a:t>目录中</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endParaRPr lang="en-US" altLang="zh-CN" sz="28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tx1"/>
                </a:solidFill>
                <a:latin typeface="微软雅黑" panose="020B0503020204020204" pitchFamily="34" charset="-122"/>
                <a:ea typeface="微软雅黑" panose="020B0503020204020204" pitchFamily="34" charset="-122"/>
              </a:rPr>
              <a:t>shell</a:t>
            </a:r>
            <a:r>
              <a:rPr lang="zh-CN" altLang="en-US" sz="2800" dirty="0">
                <a:solidFill>
                  <a:schemeClr val="tx1"/>
                </a:solidFill>
                <a:latin typeface="微软雅黑" panose="020B0503020204020204" pitchFamily="34" charset="-122"/>
                <a:ea typeface="微软雅黑" panose="020B0503020204020204" pitchFamily="34" charset="-122"/>
              </a:rPr>
              <a:t>种类</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1" name="PA-Flowchart: Process 20"/>
          <p:cNvSpPr/>
          <p:nvPr>
            <p:custDataLst>
              <p:tags r:id="rId1"/>
            </p:custDataLst>
          </p:nvPr>
        </p:nvSpPr>
        <p:spPr>
          <a:xfrm>
            <a:off x="2595117" y="2807429"/>
            <a:ext cx="4885546" cy="712553"/>
          </a:xfrm>
          <a:prstGeom prst="flowChartProcess">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Bourne Shell(</a:t>
            </a:r>
            <a:r>
              <a:rPr lang="en-US" altLang="zh-CN" sz="2000" dirty="0" err="1">
                <a:solidFill>
                  <a:schemeClr val="accent1">
                    <a:lumMod val="75000"/>
                  </a:schemeClr>
                </a:solidFill>
                <a:latin typeface="微软雅黑" panose="020B0503020204020204" pitchFamily="34" charset="-122"/>
                <a:ea typeface="微软雅黑" panose="020B0503020204020204" pitchFamily="34" charset="-122"/>
              </a:rPr>
              <a:t>sh</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：大多数</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UNIX</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操作系统的标准</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shell</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和默认</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shell</a:t>
            </a:r>
            <a:endParaRPr lang="zh-CN" altLang="en-US" sz="2000" dirty="0">
              <a:solidFill>
                <a:schemeClr val="accent5"/>
              </a:solidFill>
            </a:endParaRPr>
          </a:p>
        </p:txBody>
      </p:sp>
      <p:sp>
        <p:nvSpPr>
          <p:cNvPr id="2" name="流程图: 过程 1"/>
          <p:cNvSpPr/>
          <p:nvPr/>
        </p:nvSpPr>
        <p:spPr>
          <a:xfrm>
            <a:off x="966651" y="2873829"/>
            <a:ext cx="1158240" cy="57975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latin typeface="微软雅黑" panose="020B0503020204020204" pitchFamily="34" charset="-122"/>
                <a:ea typeface="微软雅黑" panose="020B0503020204020204" pitchFamily="34" charset="-122"/>
              </a:rPr>
              <a:t>sh</a:t>
            </a:r>
            <a:endParaRPr lang="zh-CN" altLang="en-US" sz="2400" dirty="0">
              <a:latin typeface="微软雅黑" panose="020B0503020204020204" pitchFamily="34" charset="-122"/>
              <a:ea typeface="微软雅黑" panose="020B0503020204020204" pitchFamily="34" charset="-122"/>
            </a:endParaRPr>
          </a:p>
        </p:txBody>
      </p:sp>
      <p:sp>
        <p:nvSpPr>
          <p:cNvPr id="28" name="流程图: 过程 27"/>
          <p:cNvSpPr/>
          <p:nvPr/>
        </p:nvSpPr>
        <p:spPr>
          <a:xfrm>
            <a:off x="966651" y="3763431"/>
            <a:ext cx="1158240" cy="579755"/>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err="1">
                <a:latin typeface="微软雅黑" panose="020B0503020204020204" pitchFamily="34" charset="-122"/>
                <a:ea typeface="微软雅黑" panose="020B0503020204020204" pitchFamily="34" charset="-122"/>
              </a:rPr>
              <a:t>ksh</a:t>
            </a:r>
            <a:endParaRPr lang="zh-CN" altLang="en-US" sz="2400" dirty="0">
              <a:latin typeface="微软雅黑" panose="020B0503020204020204" pitchFamily="34" charset="-122"/>
              <a:ea typeface="微软雅黑" panose="020B0503020204020204" pitchFamily="34" charset="-122"/>
            </a:endParaRPr>
          </a:p>
        </p:txBody>
      </p:sp>
      <p:sp>
        <p:nvSpPr>
          <p:cNvPr id="29" name="PA-Flowchart: Process 28"/>
          <p:cNvSpPr/>
          <p:nvPr>
            <p:custDataLst>
              <p:tags r:id="rId2"/>
            </p:custDataLst>
          </p:nvPr>
        </p:nvSpPr>
        <p:spPr>
          <a:xfrm>
            <a:off x="2595116" y="3697031"/>
            <a:ext cx="4885547" cy="712553"/>
          </a:xfrm>
          <a:prstGeom prst="flowChartProcess">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2"/>
                </a:solidFill>
                <a:latin typeface="微软雅黑" panose="020B0503020204020204" pitchFamily="34" charset="-122"/>
                <a:ea typeface="微软雅黑" panose="020B0503020204020204" pitchFamily="34" charset="-122"/>
              </a:rPr>
              <a:t>Korn Shell(</a:t>
            </a:r>
            <a:r>
              <a:rPr lang="en-US" altLang="zh-CN" sz="2000" dirty="0" err="1">
                <a:solidFill>
                  <a:schemeClr val="accent2"/>
                </a:solidFill>
                <a:latin typeface="微软雅黑" panose="020B0503020204020204" pitchFamily="34" charset="-122"/>
                <a:ea typeface="微软雅黑" panose="020B0503020204020204" pitchFamily="34" charset="-122"/>
              </a:rPr>
              <a:t>ksh</a:t>
            </a:r>
            <a:r>
              <a:rPr lang="en-US" altLang="zh-CN" sz="2000" dirty="0">
                <a:solidFill>
                  <a:schemeClr val="accent2"/>
                </a:solidFill>
                <a:latin typeface="微软雅黑" panose="020B0503020204020204" pitchFamily="34" charset="-122"/>
                <a:ea typeface="微软雅黑" panose="020B0503020204020204" pitchFamily="34" charset="-122"/>
              </a:rPr>
              <a:t>)</a:t>
            </a:r>
            <a:r>
              <a:rPr lang="zh-CN" altLang="en-US" sz="2000" dirty="0">
                <a:solidFill>
                  <a:schemeClr val="accent2"/>
                </a:solidFill>
                <a:latin typeface="微软雅黑" panose="020B0503020204020204" pitchFamily="34" charset="-122"/>
                <a:ea typeface="微软雅黑" panose="020B0503020204020204" pitchFamily="34" charset="-122"/>
              </a:rPr>
              <a:t>：</a:t>
            </a:r>
            <a:r>
              <a:rPr lang="en-US" altLang="zh-CN" sz="2000" dirty="0">
                <a:solidFill>
                  <a:schemeClr val="accent2"/>
                </a:solidFill>
                <a:latin typeface="微软雅黑" panose="020B0503020204020204" pitchFamily="34" charset="-122"/>
                <a:ea typeface="微软雅黑" panose="020B0503020204020204" pitchFamily="34" charset="-122"/>
              </a:rPr>
              <a:t>Bourne Shell</a:t>
            </a:r>
            <a:r>
              <a:rPr lang="zh-CN" altLang="en-US" sz="2000" dirty="0">
                <a:solidFill>
                  <a:schemeClr val="accent2"/>
                </a:solidFill>
                <a:latin typeface="微软雅黑" panose="020B0503020204020204" pitchFamily="34" charset="-122"/>
                <a:ea typeface="微软雅黑" panose="020B0503020204020204" pitchFamily="34" charset="-122"/>
              </a:rPr>
              <a:t>的一个超集，</a:t>
            </a:r>
            <a:r>
              <a:rPr lang="en-US" altLang="zh-CN" sz="2000" dirty="0" err="1">
                <a:solidFill>
                  <a:schemeClr val="accent2"/>
                </a:solidFill>
                <a:latin typeface="微软雅黑" panose="020B0503020204020204" pitchFamily="34" charset="-122"/>
                <a:ea typeface="微软雅黑" panose="020B0503020204020204" pitchFamily="34" charset="-122"/>
              </a:rPr>
              <a:t>sh</a:t>
            </a:r>
            <a:r>
              <a:rPr lang="zh-CN" altLang="en-US" sz="2000" dirty="0">
                <a:solidFill>
                  <a:schemeClr val="accent2"/>
                </a:solidFill>
                <a:latin typeface="微软雅黑" panose="020B0503020204020204" pitchFamily="34" charset="-122"/>
                <a:ea typeface="微软雅黑" panose="020B0503020204020204" pitchFamily="34" charset="-122"/>
              </a:rPr>
              <a:t>程序可以不修改在</a:t>
            </a:r>
            <a:r>
              <a:rPr lang="en-US" altLang="zh-CN" sz="2000" dirty="0" err="1">
                <a:solidFill>
                  <a:schemeClr val="accent2"/>
                </a:solidFill>
                <a:latin typeface="微软雅黑" panose="020B0503020204020204" pitchFamily="34" charset="-122"/>
                <a:ea typeface="微软雅黑" panose="020B0503020204020204" pitchFamily="34" charset="-122"/>
              </a:rPr>
              <a:t>ksh</a:t>
            </a:r>
            <a:r>
              <a:rPr lang="zh-CN" altLang="en-US" sz="2000" dirty="0">
                <a:solidFill>
                  <a:schemeClr val="accent2"/>
                </a:solidFill>
                <a:latin typeface="微软雅黑" panose="020B0503020204020204" pitchFamily="34" charset="-122"/>
                <a:ea typeface="微软雅黑" panose="020B0503020204020204" pitchFamily="34" charset="-122"/>
              </a:rPr>
              <a:t>上运行</a:t>
            </a:r>
            <a:endParaRPr lang="zh-CN" altLang="en-US" sz="2000" dirty="0">
              <a:solidFill>
                <a:schemeClr val="accent2"/>
              </a:solidFill>
            </a:endParaRPr>
          </a:p>
        </p:txBody>
      </p:sp>
      <p:sp>
        <p:nvSpPr>
          <p:cNvPr id="30" name="流程图: 过程 29"/>
          <p:cNvSpPr/>
          <p:nvPr/>
        </p:nvSpPr>
        <p:spPr>
          <a:xfrm>
            <a:off x="966651" y="4653033"/>
            <a:ext cx="1158240" cy="579755"/>
          </a:xfrm>
          <a:prstGeom prst="flowChart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dirty="0" err="1">
                <a:latin typeface="微软雅黑" panose="020B0503020204020204" pitchFamily="34" charset="-122"/>
                <a:ea typeface="微软雅黑" panose="020B0503020204020204" pitchFamily="34" charset="-122"/>
              </a:rPr>
              <a:t>csh</a:t>
            </a:r>
            <a:endParaRPr lang="zh-CN" altLang="en-US" sz="2400" dirty="0">
              <a:latin typeface="微软雅黑" panose="020B0503020204020204" pitchFamily="34" charset="-122"/>
              <a:ea typeface="微软雅黑" panose="020B0503020204020204" pitchFamily="34" charset="-122"/>
            </a:endParaRPr>
          </a:p>
        </p:txBody>
      </p:sp>
      <p:sp>
        <p:nvSpPr>
          <p:cNvPr id="31" name="PA-Flowchart: Process 30"/>
          <p:cNvSpPr/>
          <p:nvPr>
            <p:custDataLst>
              <p:tags r:id="rId3"/>
            </p:custDataLst>
          </p:nvPr>
        </p:nvSpPr>
        <p:spPr>
          <a:xfrm>
            <a:off x="2595116" y="4586633"/>
            <a:ext cx="4885547" cy="712553"/>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CN" sz="2000" dirty="0">
                <a:solidFill>
                  <a:schemeClr val="accent6"/>
                </a:solidFill>
                <a:latin typeface="微软雅黑" panose="020B0503020204020204" pitchFamily="34" charset="-122"/>
                <a:ea typeface="微软雅黑" panose="020B0503020204020204" pitchFamily="34" charset="-122"/>
              </a:rPr>
              <a:t>C Shell (</a:t>
            </a:r>
            <a:r>
              <a:rPr lang="en-US" altLang="zh-CN" sz="2000" dirty="0" err="1">
                <a:solidFill>
                  <a:schemeClr val="accent6"/>
                </a:solidFill>
                <a:latin typeface="微软雅黑" panose="020B0503020204020204" pitchFamily="34" charset="-122"/>
                <a:ea typeface="微软雅黑" panose="020B0503020204020204" pitchFamily="34" charset="-122"/>
              </a:rPr>
              <a:t>csh</a:t>
            </a:r>
            <a:r>
              <a:rPr lang="en-US" altLang="zh-CN" sz="2000" dirty="0">
                <a:solidFill>
                  <a:schemeClr val="accent6"/>
                </a:solidFill>
                <a:latin typeface="微软雅黑" panose="020B0503020204020204" pitchFamily="34" charset="-122"/>
                <a:ea typeface="微软雅黑" panose="020B0503020204020204" pitchFamily="34" charset="-122"/>
              </a:rPr>
              <a:t>)</a:t>
            </a:r>
            <a:r>
              <a:rPr lang="zh-CN" altLang="en-US" sz="2000" dirty="0">
                <a:solidFill>
                  <a:schemeClr val="accent6"/>
                </a:solidFill>
                <a:latin typeface="微软雅黑" panose="020B0503020204020204" pitchFamily="34" charset="-122"/>
                <a:ea typeface="微软雅黑" panose="020B0503020204020204" pitchFamily="34" charset="-122"/>
              </a:rPr>
              <a:t>：由加州大学伯克利分校开发，采用</a:t>
            </a:r>
            <a:r>
              <a:rPr lang="en-US" altLang="zh-CN" sz="2000" dirty="0">
                <a:solidFill>
                  <a:schemeClr val="accent6"/>
                </a:solidFill>
                <a:latin typeface="微软雅黑" panose="020B0503020204020204" pitchFamily="34" charset="-122"/>
                <a:ea typeface="微软雅黑" panose="020B0503020204020204" pitchFamily="34" charset="-122"/>
              </a:rPr>
              <a:t>C</a:t>
            </a:r>
            <a:r>
              <a:rPr lang="zh-CN" altLang="en-US" sz="2000" dirty="0">
                <a:solidFill>
                  <a:schemeClr val="accent6"/>
                </a:solidFill>
                <a:latin typeface="微软雅黑" panose="020B0503020204020204" pitchFamily="34" charset="-122"/>
                <a:ea typeface="微软雅黑" panose="020B0503020204020204" pitchFamily="34" charset="-122"/>
              </a:rPr>
              <a:t>语言风格的语法</a:t>
            </a:r>
            <a:endParaRPr lang="en-US" altLang="zh-CN" sz="2000" dirty="0">
              <a:solidFill>
                <a:schemeClr val="accent6"/>
              </a:solidFill>
              <a:latin typeface="微软雅黑" panose="020B0503020204020204" pitchFamily="34" charset="-122"/>
              <a:ea typeface="微软雅黑" panose="020B0503020204020204" pitchFamily="34" charset="-122"/>
            </a:endParaRPr>
          </a:p>
        </p:txBody>
      </p:sp>
      <p:sp>
        <p:nvSpPr>
          <p:cNvPr id="32" name="流程图: 过程 31"/>
          <p:cNvSpPr/>
          <p:nvPr/>
        </p:nvSpPr>
        <p:spPr>
          <a:xfrm>
            <a:off x="966651" y="5523519"/>
            <a:ext cx="1158240" cy="57975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bash</a:t>
            </a:r>
            <a:endParaRPr lang="zh-CN" altLang="en-US" sz="2400" dirty="0">
              <a:latin typeface="微软雅黑" panose="020B0503020204020204" pitchFamily="34" charset="-122"/>
              <a:ea typeface="微软雅黑" panose="020B0503020204020204" pitchFamily="34" charset="-122"/>
            </a:endParaRPr>
          </a:p>
        </p:txBody>
      </p:sp>
      <p:sp>
        <p:nvSpPr>
          <p:cNvPr id="33" name="PA-Flowchart: Process 32"/>
          <p:cNvSpPr/>
          <p:nvPr>
            <p:custDataLst>
              <p:tags r:id="rId4"/>
            </p:custDataLst>
          </p:nvPr>
        </p:nvSpPr>
        <p:spPr>
          <a:xfrm>
            <a:off x="2595116" y="5523519"/>
            <a:ext cx="4885547" cy="712553"/>
          </a:xfrm>
          <a:prstGeom prst="flowChartProces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altLang="zh-CN" sz="2000" dirty="0">
                <a:solidFill>
                  <a:schemeClr val="tx1"/>
                </a:solidFill>
                <a:latin typeface="微软雅黑" panose="020B0503020204020204" pitchFamily="34" charset="-122"/>
                <a:ea typeface="微软雅黑" panose="020B0503020204020204" pitchFamily="34" charset="-122"/>
              </a:rPr>
              <a:t>Bourne Again Shell</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bash</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Linux</a:t>
            </a:r>
            <a:r>
              <a:rPr lang="zh-CN" altLang="en-US" sz="2000" dirty="0">
                <a:solidFill>
                  <a:schemeClr val="tx1"/>
                </a:solidFill>
                <a:latin typeface="微软雅黑" panose="020B0503020204020204" pitchFamily="34" charset="-122"/>
                <a:ea typeface="微软雅黑" panose="020B0503020204020204" pitchFamily="34" charset="-122"/>
              </a:rPr>
              <a:t>的标准</a:t>
            </a:r>
            <a:r>
              <a:rPr lang="en-US" altLang="zh-CN" sz="2000" dirty="0">
                <a:solidFill>
                  <a:schemeClr val="tx1"/>
                </a:solidFill>
                <a:latin typeface="微软雅黑" panose="020B0503020204020204" pitchFamily="34" charset="-122"/>
                <a:ea typeface="微软雅黑" panose="020B0503020204020204" pitchFamily="34" charset="-122"/>
              </a:rPr>
              <a:t>shell</a:t>
            </a:r>
            <a:r>
              <a:rPr lang="zh-CN" altLang="en-US" sz="2000" dirty="0">
                <a:solidFill>
                  <a:schemeClr val="tx1"/>
                </a:solidFill>
                <a:latin typeface="微软雅黑" panose="020B0503020204020204" pitchFamily="34" charset="-122"/>
                <a:ea typeface="微软雅黑" panose="020B0503020204020204" pitchFamily="34" charset="-122"/>
              </a:rPr>
              <a:t>和默认</a:t>
            </a:r>
            <a:r>
              <a:rPr lang="en-US" altLang="zh-CN" sz="2000" dirty="0">
                <a:solidFill>
                  <a:schemeClr val="tx1"/>
                </a:solidFill>
                <a:latin typeface="微软雅黑" panose="020B0503020204020204" pitchFamily="34" charset="-122"/>
                <a:ea typeface="微软雅黑" panose="020B0503020204020204" pitchFamily="34" charset="-122"/>
              </a:rPr>
              <a:t>shell</a:t>
            </a:r>
            <a:r>
              <a:rPr lang="zh-CN" altLang="en-US" sz="2000" dirty="0">
                <a:solidFill>
                  <a:schemeClr val="tx1"/>
                </a:solidFill>
                <a:latin typeface="微软雅黑" panose="020B0503020204020204" pitchFamily="34" charset="-122"/>
                <a:ea typeface="微软雅黑" panose="020B0503020204020204" pitchFamily="34" charset="-122"/>
              </a:rPr>
              <a:t>，基于</a:t>
            </a:r>
            <a:r>
              <a:rPr lang="en-US" altLang="zh-CN" sz="2000" dirty="0" err="1">
                <a:solidFill>
                  <a:schemeClr val="tx1"/>
                </a:solidFill>
                <a:latin typeface="微软雅黑" panose="020B0503020204020204" pitchFamily="34" charset="-122"/>
                <a:ea typeface="微软雅黑" panose="020B0503020204020204" pitchFamily="34" charset="-122"/>
              </a:rPr>
              <a:t>sh</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9" grpId="0" animBg="1" autoUpdateAnimBg="0"/>
      <p:bldP spid="31" grpId="0" animBg="1" autoUpdateAnimBg="0"/>
      <p:bldP spid="33"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3.5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shell</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和系统工具</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632871"/>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CentOS</a:t>
            </a:r>
            <a:r>
              <a:rPr lang="zh-CN" altLang="en-US" sz="2400" dirty="0">
                <a:latin typeface="微软雅黑" panose="020B0503020204020204" pitchFamily="34" charset="-122"/>
                <a:ea typeface="微软雅黑" panose="020B0503020204020204" pitchFamily="34" charset="-122"/>
              </a:rPr>
              <a:t>中的</a:t>
            </a:r>
            <a:r>
              <a:rPr lang="en-US" altLang="zh-CN" sz="2400" dirty="0">
                <a:latin typeface="微软雅黑" panose="020B0503020204020204" pitchFamily="34" charset="-122"/>
                <a:ea typeface="微软雅黑" panose="020B0503020204020204" pitchFamily="34" charset="-122"/>
              </a:rPr>
              <a:t>shell</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ls   /bin/*</a:t>
            </a:r>
            <a:r>
              <a:rPr lang="en-US" altLang="zh-CN" sz="2400" dirty="0" err="1">
                <a:latin typeface="微软雅黑" panose="020B0503020204020204" pitchFamily="34" charset="-122"/>
                <a:ea typeface="微软雅黑" panose="020B0503020204020204" pitchFamily="34" charset="-122"/>
              </a:rPr>
              <a:t>sh</a:t>
            </a:r>
            <a:r>
              <a:rPr lang="zh-CN" altLang="en-US"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endParaRPr lang="en-US" altLang="zh-CN" sz="28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tx1"/>
                </a:solidFill>
                <a:latin typeface="微软雅黑" panose="020B0503020204020204" pitchFamily="34" charset="-122"/>
                <a:ea typeface="微软雅黑" panose="020B0503020204020204" pitchFamily="34" charset="-122"/>
              </a:rPr>
              <a:t>shell</a:t>
            </a:r>
            <a:r>
              <a:rPr lang="zh-CN" altLang="en-US" sz="2800" dirty="0">
                <a:solidFill>
                  <a:schemeClr val="tx1"/>
                </a:solidFill>
                <a:latin typeface="微软雅黑" panose="020B0503020204020204" pitchFamily="34" charset="-122"/>
                <a:ea typeface="微软雅黑" panose="020B0503020204020204" pitchFamily="34" charset="-122"/>
              </a:rPr>
              <a:t>种类</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64526" y="3042960"/>
            <a:ext cx="8239840" cy="1832288"/>
          </a:xfrm>
          <a:prstGeom prst="rect">
            <a:avLst/>
          </a:prstGeom>
        </p:spPr>
      </p:pic>
      <p:sp>
        <p:nvSpPr>
          <p:cNvPr id="4" name="矩形 3"/>
          <p:cNvSpPr/>
          <p:nvPr/>
        </p:nvSpPr>
        <p:spPr>
          <a:xfrm>
            <a:off x="555817" y="3502110"/>
            <a:ext cx="1235276" cy="22624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81944" y="4168861"/>
            <a:ext cx="1235276" cy="22624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782442" y="4174476"/>
            <a:ext cx="1235276" cy="22624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741772" y="3507719"/>
            <a:ext cx="1235276" cy="22624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a:stCxn id="16" idx="3"/>
          </p:cNvCxnSpPr>
          <p:nvPr/>
        </p:nvCxnSpPr>
        <p:spPr>
          <a:xfrm flipV="1">
            <a:off x="1817220" y="4281982"/>
            <a:ext cx="3965222" cy="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1791093" y="3615231"/>
            <a:ext cx="3950679"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4684446" y="3138387"/>
            <a:ext cx="1205779" cy="369332"/>
          </a:xfrm>
          <a:prstGeom prst="rect">
            <a:avLst/>
          </a:prstGeom>
          <a:noFill/>
          <a:ln>
            <a:noFill/>
          </a:ln>
        </p:spPr>
        <p:txBody>
          <a:bodyPr wrap="none" rtlCol="0">
            <a:spAutoFit/>
          </a:bodyPr>
          <a:lstStyle/>
          <a:p>
            <a:r>
              <a:rPr lang="en-US" altLang="zh-CN" dirty="0"/>
              <a:t>L</a:t>
            </a:r>
            <a:r>
              <a:rPr lang="zh-CN" altLang="en-US" dirty="0">
                <a:solidFill>
                  <a:schemeClr val="bg1"/>
                </a:solidFill>
                <a:latin typeface="微软雅黑" panose="020B0503020204020204" pitchFamily="34" charset="-122"/>
                <a:ea typeface="微软雅黑" panose="020B0503020204020204" pitchFamily="34" charset="-122"/>
              </a:rPr>
              <a:t>链接文件</a:t>
            </a:r>
            <a:endParaRPr lang="zh-CN" altLang="en-US" dirty="0">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2"/>
          <a:stretch>
            <a:fillRect/>
          </a:stretch>
        </p:blipFill>
        <p:spPr>
          <a:xfrm>
            <a:off x="555817" y="4914783"/>
            <a:ext cx="8239840" cy="1643926"/>
          </a:xfrm>
          <a:prstGeom prst="rect">
            <a:avLst/>
          </a:prstGeom>
        </p:spPr>
      </p:pic>
      <p:cxnSp>
        <p:nvCxnSpPr>
          <p:cNvPr id="36" name="直接连接符 35"/>
          <p:cNvCxnSpPr/>
          <p:nvPr/>
        </p:nvCxnSpPr>
        <p:spPr>
          <a:xfrm>
            <a:off x="6357257" y="5442857"/>
            <a:ext cx="222939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PA-直接连接符 36"/>
          <p:cNvCxnSpPr/>
          <p:nvPr>
            <p:custDataLst>
              <p:tags r:id="rId3"/>
            </p:custDataLst>
          </p:nvPr>
        </p:nvCxnSpPr>
        <p:spPr>
          <a:xfrm>
            <a:off x="6387732" y="5978439"/>
            <a:ext cx="231213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PA-直接连接符 38"/>
          <p:cNvCxnSpPr/>
          <p:nvPr>
            <p:custDataLst>
              <p:tags r:id="rId4"/>
            </p:custDataLst>
          </p:nvPr>
        </p:nvCxnSpPr>
        <p:spPr>
          <a:xfrm>
            <a:off x="4058922" y="6541291"/>
            <a:ext cx="98334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mph" presetSubtype="0" fill="hold" grpId="1" nodeType="clickEffect">
                                  <p:stCondLst>
                                    <p:cond delay="0"/>
                                  </p:stCondLst>
                                  <p:childTnLst>
                                    <p:animEffect transition="out" filter="fade">
                                      <p:cBhvr>
                                        <p:cTn id="25" dur="500" tmFilter="0, 0; .2, .5; .8, .5; 1, 0"/>
                                        <p:tgtEl>
                                          <p:spTgt spid="18"/>
                                        </p:tgtEl>
                                      </p:cBhvr>
                                    </p:animEffect>
                                    <p:animScale>
                                      <p:cBhvr>
                                        <p:cTn id="26" dur="250" autoRev="1" fill="hold"/>
                                        <p:tgtEl>
                                          <p:spTgt spid="18"/>
                                        </p:tgtEl>
                                      </p:cBhvr>
                                      <p:by x="105000" y="105000"/>
                                    </p:animScale>
                                  </p:childTnLst>
                                </p:cTn>
                              </p:par>
                              <p:par>
                                <p:cTn id="27" presetID="26" presetClass="emph" presetSubtype="0" fill="hold" grpId="1" nodeType="withEffect">
                                  <p:stCondLst>
                                    <p:cond delay="0"/>
                                  </p:stCondLst>
                                  <p:childTnLst>
                                    <p:animEffect transition="out" filter="fade">
                                      <p:cBhvr>
                                        <p:cTn id="28" dur="500" tmFilter="0, 0; .2, .5; .8, .5; 1, 0"/>
                                        <p:tgtEl>
                                          <p:spTgt spid="16"/>
                                        </p:tgtEl>
                                      </p:cBhvr>
                                    </p:animEffect>
                                    <p:animScale>
                                      <p:cBhvr>
                                        <p:cTn id="29" dur="250" autoRev="1" fill="hold"/>
                                        <p:tgtEl>
                                          <p:spTgt spid="16"/>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right)">
                                      <p:cBhvr>
                                        <p:cTn id="39" dur="500"/>
                                        <p:tgtEl>
                                          <p:spTgt spid="22"/>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wipe(left)">
                                      <p:cBhvr>
                                        <p:cTn id="53" dur="500"/>
                                        <p:tgtEl>
                                          <p:spTgt spid="36"/>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wipe(left)">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left)">
                                      <p:cBhvr>
                                        <p:cTn id="6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16" grpId="1" animBg="1"/>
      <p:bldP spid="17" grpId="0" animBg="1"/>
      <p:bldP spid="18" grpId="0" animBg="1"/>
      <p:bldP spid="18" grpId="1" animBg="1"/>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3.5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shell</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和系统工具</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PA-淘宝网chenying0907出品 23"/>
          <p:cNvSpPr txBox="1"/>
          <p:nvPr>
            <p:custDataLst>
              <p:tags r:id="rId1"/>
            </p:custDataLst>
          </p:nvPr>
        </p:nvSpPr>
        <p:spPr>
          <a:xfrm>
            <a:off x="564526" y="1984227"/>
            <a:ext cx="8239840" cy="4615815"/>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可以随时更换正在使用的</a:t>
            </a:r>
            <a:r>
              <a:rPr lang="en-US" altLang="zh-CN" sz="2400" dirty="0">
                <a:latin typeface="微软雅黑" panose="020B0503020204020204" pitchFamily="34" charset="-122"/>
                <a:ea typeface="微软雅黑" panose="020B0503020204020204" pitchFamily="34" charset="-122"/>
              </a:rPr>
              <a:t>shell</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方法</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本质</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临时性使用</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永久改变</a:t>
            </a:r>
            <a:r>
              <a:rPr lang="en-US" altLang="zh-CN" sz="2400" dirty="0">
                <a:latin typeface="微软雅黑" panose="020B0503020204020204" pitchFamily="34" charset="-122"/>
                <a:ea typeface="微软雅黑" panose="020B0503020204020204" pitchFamily="34" charset="-122"/>
              </a:rPr>
              <a:t>shell</a:t>
            </a:r>
            <a:endParaRPr lang="en-US" altLang="zh-CN" sz="2400" dirty="0">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zh-CN" altLang="en-US" sz="2400" dirty="0">
                <a:solidFill>
                  <a:schemeClr val="accent5"/>
                </a:solidFill>
                <a:latin typeface="Calibri" panose="020F0502020204030204" charset="0"/>
                <a:ea typeface="微软雅黑" panose="020B0503020204020204" pitchFamily="34" charset="-122"/>
              </a:rPr>
              <a:t>①</a:t>
            </a:r>
            <a:r>
              <a:rPr lang="en-US" altLang="zh-CN" sz="2400" dirty="0">
                <a:solidFill>
                  <a:schemeClr val="accent5"/>
                </a:solidFill>
                <a:latin typeface="Calibri" panose="020F0502020204030204" charset="0"/>
                <a:ea typeface="微软雅黑" panose="020B0503020204020204" pitchFamily="34" charset="-122"/>
              </a:rPr>
              <a:t>   </a:t>
            </a:r>
            <a:r>
              <a:rPr lang="zh-CN" altLang="en-US" sz="2400" dirty="0">
                <a:solidFill>
                  <a:schemeClr val="accent5"/>
                </a:solidFill>
                <a:latin typeface="微软雅黑" panose="020B0503020204020204" pitchFamily="34" charset="-122"/>
                <a:ea typeface="微软雅黑" panose="020B0503020204020204" pitchFamily="34" charset="-122"/>
              </a:rPr>
              <a:t>修改账户配置文件</a:t>
            </a:r>
            <a:endParaRPr lang="en-US" altLang="zh-CN" sz="2400" dirty="0">
              <a:solidFill>
                <a:schemeClr val="accent5"/>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zh-CN" altLang="en-US" sz="2400" dirty="0">
                <a:solidFill>
                  <a:schemeClr val="accent5"/>
                </a:solidFill>
                <a:latin typeface="Calibri" panose="020F0502020204030204" charset="0"/>
                <a:ea typeface="微软雅黑" panose="020B0503020204020204" pitchFamily="34" charset="-122"/>
              </a:rPr>
              <a:t>②</a:t>
            </a:r>
            <a:r>
              <a:rPr lang="en-US" altLang="zh-CN" sz="2400" dirty="0">
                <a:solidFill>
                  <a:schemeClr val="accent5"/>
                </a:solidFill>
                <a:latin typeface="Calibri" panose="020F0502020204030204" charset="0"/>
                <a:ea typeface="微软雅黑" panose="020B0503020204020204" pitchFamily="34" charset="-122"/>
              </a:rPr>
              <a:t>   </a:t>
            </a:r>
            <a:r>
              <a:rPr lang="zh-CN" altLang="en-US" sz="2400" dirty="0">
                <a:solidFill>
                  <a:schemeClr val="accent5"/>
                </a:solidFill>
                <a:latin typeface="微软雅黑" panose="020B0503020204020204" pitchFamily="34" charset="-122"/>
                <a:ea typeface="微软雅黑" panose="020B0503020204020204" pitchFamily="34" charset="-122"/>
              </a:rPr>
              <a:t>使用</a:t>
            </a:r>
            <a:r>
              <a:rPr lang="en-US" altLang="zh-CN" sz="2400" dirty="0" err="1">
                <a:solidFill>
                  <a:schemeClr val="accent5"/>
                </a:solidFill>
                <a:latin typeface="微软雅黑" panose="020B0503020204020204" pitchFamily="34" charset="-122"/>
                <a:ea typeface="微软雅黑" panose="020B0503020204020204" pitchFamily="34" charset="-122"/>
              </a:rPr>
              <a:t>chsh</a:t>
            </a:r>
            <a:r>
              <a:rPr lang="zh-CN" altLang="en-US" sz="2400" dirty="0">
                <a:solidFill>
                  <a:schemeClr val="accent5"/>
                </a:solidFill>
                <a:latin typeface="微软雅黑" panose="020B0503020204020204" pitchFamily="34" charset="-122"/>
                <a:ea typeface="微软雅黑" panose="020B0503020204020204" pitchFamily="34" charset="-122"/>
              </a:rPr>
              <a:t>命令</a:t>
            </a:r>
            <a:endParaRPr lang="en-US" altLang="zh-CN" sz="2400" dirty="0">
              <a:solidFill>
                <a:schemeClr val="accent5"/>
              </a:solidFill>
              <a:latin typeface="微软雅黑" panose="020B0503020204020204" pitchFamily="34" charset="-122"/>
              <a:ea typeface="微软雅黑" panose="020B0503020204020204" pitchFamily="34" charset="-122"/>
            </a:endParaRPr>
          </a:p>
          <a:p>
            <a:pPr>
              <a:lnSpc>
                <a:spcPct val="150000"/>
              </a:lnSpc>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更改用户</a:t>
            </a:r>
            <a:r>
              <a:rPr lang="en-US" altLang="zh-CN" sz="2800" dirty="0">
                <a:solidFill>
                  <a:schemeClr val="tx1"/>
                </a:solidFill>
                <a:latin typeface="微软雅黑" panose="020B0503020204020204" pitchFamily="34" charset="-122"/>
                <a:ea typeface="微软雅黑" panose="020B0503020204020204" pitchFamily="34" charset="-122"/>
              </a:rPr>
              <a:t>shell</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2" name="PA-Flowchart: Process 31"/>
          <p:cNvSpPr/>
          <p:nvPr>
            <p:custDataLst>
              <p:tags r:id="rId2"/>
            </p:custDataLst>
          </p:nvPr>
        </p:nvSpPr>
        <p:spPr>
          <a:xfrm>
            <a:off x="1919344" y="2640981"/>
            <a:ext cx="5430690" cy="476687"/>
          </a:xfrm>
          <a:prstGeom prst="flowChartProcess">
            <a:avLst/>
          </a:prstGeom>
          <a:solidFill>
            <a:schemeClr val="accent5"/>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zh-CN" altLang="en-US" sz="2000" dirty="0">
                <a:latin typeface="微软雅黑" panose="020B0503020204020204" pitchFamily="34" charset="-122"/>
                <a:ea typeface="微软雅黑" panose="020B0503020204020204" pitchFamily="34" charset="-122"/>
              </a:rPr>
              <a:t>当前</a:t>
            </a:r>
            <a:r>
              <a:rPr lang="en-US" altLang="zh-CN" sz="2000" dirty="0">
                <a:latin typeface="微软雅黑" panose="020B0503020204020204" pitchFamily="34" charset="-122"/>
                <a:ea typeface="微软雅黑" panose="020B0503020204020204" pitchFamily="34" charset="-122"/>
              </a:rPr>
              <a:t>shell</a:t>
            </a:r>
            <a:r>
              <a:rPr lang="zh-CN" altLang="en-US" sz="2000" dirty="0">
                <a:latin typeface="微软雅黑" panose="020B0503020204020204" pitchFamily="34" charset="-122"/>
                <a:ea typeface="微软雅黑" panose="020B0503020204020204" pitchFamily="34" charset="-122"/>
              </a:rPr>
              <a:t>中键入新</a:t>
            </a:r>
            <a:r>
              <a:rPr lang="en-US" altLang="zh-CN" sz="2000" dirty="0">
                <a:latin typeface="微软雅黑" panose="020B0503020204020204" pitchFamily="34" charset="-122"/>
                <a:ea typeface="微软雅黑" panose="020B0503020204020204" pitchFamily="34" charset="-122"/>
              </a:rPr>
              <a:t>shell</a:t>
            </a:r>
            <a:r>
              <a:rPr lang="zh-CN" altLang="en-US" sz="2000" dirty="0">
                <a:latin typeface="微软雅黑" panose="020B0503020204020204" pitchFamily="34" charset="-122"/>
                <a:ea typeface="微软雅黑" panose="020B0503020204020204" pitchFamily="34" charset="-122"/>
              </a:rPr>
              <a:t>名</a:t>
            </a:r>
            <a:endParaRPr lang="zh-CN" altLang="en-US" sz="2000" dirty="0">
              <a:latin typeface="微软雅黑" panose="020B0503020204020204" pitchFamily="34" charset="-122"/>
              <a:ea typeface="微软雅黑" panose="020B0503020204020204" pitchFamily="34" charset="-122"/>
            </a:endParaRPr>
          </a:p>
        </p:txBody>
      </p:sp>
      <p:sp>
        <p:nvSpPr>
          <p:cNvPr id="3" name="矩形 2"/>
          <p:cNvSpPr/>
          <p:nvPr/>
        </p:nvSpPr>
        <p:spPr>
          <a:xfrm>
            <a:off x="3724216" y="3714309"/>
            <a:ext cx="3544389" cy="18549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PA-Flowchart: Process 14"/>
          <p:cNvSpPr/>
          <p:nvPr>
            <p:custDataLst>
              <p:tags r:id="rId3"/>
            </p:custDataLst>
          </p:nvPr>
        </p:nvSpPr>
        <p:spPr>
          <a:xfrm>
            <a:off x="1917259" y="3221908"/>
            <a:ext cx="5430690" cy="476687"/>
          </a:xfrm>
          <a:prstGeom prst="flowChartProcess">
            <a:avLst/>
          </a:prstGeom>
          <a:solidFill>
            <a:schemeClr val="accent5"/>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创建当前</a:t>
            </a:r>
            <a:r>
              <a:rPr lang="en-US" altLang="zh-CN" sz="2000" dirty="0">
                <a:latin typeface="微软雅黑" panose="020B0503020204020204" pitchFamily="34" charset="-122"/>
                <a:ea typeface="微软雅黑" panose="020B0503020204020204" pitchFamily="34" charset="-122"/>
              </a:rPr>
              <a:t>shell</a:t>
            </a:r>
            <a:r>
              <a:rPr lang="zh-CN" altLang="en-US" sz="2000" dirty="0">
                <a:latin typeface="微软雅黑" panose="020B0503020204020204" pitchFamily="34" charset="-122"/>
                <a:ea typeface="微软雅黑" panose="020B0503020204020204" pitchFamily="34" charset="-122"/>
              </a:rPr>
              <a:t>子进程，在子进程中运行新</a:t>
            </a:r>
            <a:r>
              <a:rPr lang="en-US" altLang="zh-CN" sz="2000" dirty="0">
                <a:latin typeface="微软雅黑" panose="020B0503020204020204" pitchFamily="34" charset="-122"/>
                <a:ea typeface="微软雅黑" panose="020B0503020204020204" pitchFamily="34" charset="-122"/>
              </a:rPr>
              <a:t>shell</a:t>
            </a:r>
            <a:endParaRPr lang="zh-CN" altLang="en-US" sz="20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3726400" y="4022835"/>
            <a:ext cx="888274"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4363448" y="4443595"/>
            <a:ext cx="3544389" cy="185492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4410735" y="3702537"/>
            <a:ext cx="811624"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bash</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5206164" y="4437659"/>
            <a:ext cx="686959" cy="400110"/>
          </a:xfrm>
          <a:prstGeom prst="rect">
            <a:avLst/>
          </a:prstGeom>
          <a:noFill/>
        </p:spPr>
        <p:txBody>
          <a:bodyPr wrap="square" rtlCol="0">
            <a:spAutoFit/>
          </a:bodyPr>
          <a:lstStyle/>
          <a:p>
            <a:r>
              <a:rPr lang="en-US" altLang="zh-CN" sz="2000" dirty="0" err="1">
                <a:solidFill>
                  <a:schemeClr val="bg1"/>
                </a:solidFill>
                <a:latin typeface="微软雅黑" panose="020B0503020204020204" pitchFamily="34" charset="-122"/>
                <a:ea typeface="微软雅黑" panose="020B0503020204020204" pitchFamily="34" charset="-122"/>
              </a:rPr>
              <a:t>csh</a:t>
            </a:r>
            <a:r>
              <a:rPr lang="en-US" altLang="zh-CN" sz="2000" dirty="0">
                <a:solidFill>
                  <a:schemeClr val="bg1"/>
                </a:solidFill>
                <a:latin typeface="微软雅黑" panose="020B0503020204020204" pitchFamily="34" charset="-122"/>
                <a:ea typeface="微软雅黑" panose="020B0503020204020204" pitchFamily="34" charset="-122"/>
              </a:rPr>
              <a:t>    </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4386757" y="4925302"/>
            <a:ext cx="1901135"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 </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4383402" y="4921360"/>
            <a:ext cx="888274"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 exit</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5353105" y="3711764"/>
            <a:ext cx="1162174"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running</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287891" y="4445936"/>
            <a:ext cx="1410486"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running</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5496410" y="3720407"/>
            <a:ext cx="1407671"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sleeping</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3975356" y="3961508"/>
            <a:ext cx="596638" cy="461665"/>
          </a:xfrm>
          <a:prstGeom prst="rect">
            <a:avLst/>
          </a:prstGeom>
        </p:spPr>
        <p:txBody>
          <a:bodyPr wrap="none">
            <a:spAutoFit/>
          </a:bodyPr>
          <a:lstStyle/>
          <a:p>
            <a:r>
              <a:rPr lang="en-US" altLang="zh-CN" sz="2400" dirty="0" err="1">
                <a:solidFill>
                  <a:schemeClr val="bg1"/>
                </a:solidFill>
              </a:rPr>
              <a:t>csh</a:t>
            </a:r>
            <a:endParaRPr lang="zh-CN" altLang="en-US" sz="24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2" nodeType="clickEffect">
                                  <p:stCondLst>
                                    <p:cond delay="0"/>
                                  </p:stCondLst>
                                  <p:childTnLst>
                                    <p:set>
                                      <p:cBhvr>
                                        <p:cTn id="25" dur="1" fill="hold">
                                          <p:stCondLst>
                                            <p:cond delay="0"/>
                                          </p:stCondLst>
                                        </p:cTn>
                                        <p:tgtEl>
                                          <p:spTgt spid="2"/>
                                        </p:tgtEl>
                                        <p:attrNameLst>
                                          <p:attrName>style.visibility</p:attrName>
                                        </p:attrNameLst>
                                      </p:cBhvr>
                                      <p:to>
                                        <p:strVal val="hidden"/>
                                      </p:to>
                                    </p:set>
                                  </p:childTnLst>
                                </p:cTn>
                              </p:par>
                            </p:childTnLst>
                          </p:cTn>
                        </p:par>
                        <p:par>
                          <p:cTn id="26" fill="hold">
                            <p:stCondLst>
                              <p:cond delay="0"/>
                            </p:stCondLst>
                            <p:childTnLst>
                              <p:par>
                                <p:cTn id="27" presetID="10"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2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3"/>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20"/>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2"/>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26"/>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17"/>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27"/>
                                        </p:tgtEl>
                                        <p:attrNameLst>
                                          <p:attrName>style.visibility</p:attrName>
                                        </p:attrNameLst>
                                      </p:cBhvr>
                                      <p:to>
                                        <p:strVal val="hidden"/>
                                      </p:to>
                                    </p:set>
                                  </p:childTnLst>
                                </p:cTn>
                              </p:par>
                              <p:par>
                                <p:cTn id="70" presetID="10" presetClass="entr" presetSubtype="0" fill="hold" grpId="2"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4">
                                            <p:txEl>
                                              <p:pRg st="3" end="3"/>
                                            </p:txEl>
                                          </p:spTgt>
                                        </p:tgtEl>
                                        <p:attrNameLst>
                                          <p:attrName>style.visibility</p:attrName>
                                        </p:attrNameLst>
                                      </p:cBhvr>
                                      <p:to>
                                        <p:strVal val="visible"/>
                                      </p:to>
                                    </p:set>
                                    <p:animEffect transition="in" filter="fade">
                                      <p:cBhvr>
                                        <p:cTn id="77" dur="500"/>
                                        <p:tgtEl>
                                          <p:spTgt spid="24">
                                            <p:txEl>
                                              <p:pRg st="3" end="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4">
                                            <p:txEl>
                                              <p:pRg st="4" end="4"/>
                                            </p:txEl>
                                          </p:spTgt>
                                        </p:tgtEl>
                                        <p:attrNameLst>
                                          <p:attrName>style.visibility</p:attrName>
                                        </p:attrNameLst>
                                      </p:cBhvr>
                                      <p:to>
                                        <p:strVal val="visible"/>
                                      </p:to>
                                    </p:set>
                                    <p:animEffect transition="in" filter="fade">
                                      <p:cBhvr>
                                        <p:cTn id="82" dur="500"/>
                                        <p:tgtEl>
                                          <p:spTgt spid="24">
                                            <p:txEl>
                                              <p:pRg st="4" end="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4">
                                            <p:txEl>
                                              <p:pRg st="5" end="5"/>
                                            </p:txEl>
                                          </p:spTgt>
                                        </p:tgtEl>
                                        <p:attrNameLst>
                                          <p:attrName>style.visibility</p:attrName>
                                        </p:attrNameLst>
                                      </p:cBhvr>
                                      <p:to>
                                        <p:strVal val="visible"/>
                                      </p:to>
                                    </p:set>
                                    <p:animEffect transition="in" filter="fade">
                                      <p:cBhvr>
                                        <p:cTn id="87" dur="500"/>
                                        <p:tgtEl>
                                          <p:spTgt spid="24">
                                            <p:txEl>
                                              <p:pRg st="5" end="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4">
                                            <p:txEl>
                                              <p:pRg st="6" end="6"/>
                                            </p:txEl>
                                          </p:spTgt>
                                        </p:tgtEl>
                                        <p:attrNameLst>
                                          <p:attrName>style.visibility</p:attrName>
                                        </p:attrNameLst>
                                      </p:cBhvr>
                                      <p:to>
                                        <p:strVal val="visible"/>
                                      </p:to>
                                    </p:set>
                                    <p:animEffect transition="in" filter="fade">
                                      <p:cBhvr>
                                        <p:cTn id="92" dur="500"/>
                                        <p:tgtEl>
                                          <p:spTgt spid="2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7" grpId="0" animBg="1"/>
      <p:bldP spid="17" grpId="1" animBg="1"/>
      <p:bldP spid="6" grpId="0"/>
      <p:bldP spid="20" grpId="0"/>
      <p:bldP spid="20" grpId="1"/>
      <p:bldP spid="22" grpId="0"/>
      <p:bldP spid="22" grpId="1"/>
      <p:bldP spid="23" grpId="0"/>
      <p:bldP spid="23" grpId="1"/>
      <p:bldP spid="25" grpId="0"/>
      <p:bldP spid="25" grpId="1"/>
      <p:bldP spid="25" grpId="2"/>
      <p:bldP spid="26" grpId="0"/>
      <p:bldP spid="26" grpId="1"/>
      <p:bldP spid="27" grpId="0"/>
      <p:bldP spid="27" grpId="1"/>
      <p:bldP spid="2" grpId="0"/>
      <p:bldP spid="2" grpId="1"/>
      <p:bldP spid="2"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3.1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与</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UNIX</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建立连接</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459041"/>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创建连接</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启动</a:t>
            </a:r>
            <a:r>
              <a:rPr lang="zh-CN" altLang="en-US" sz="2400" dirty="0">
                <a:latin typeface="微软雅黑" panose="020B0503020204020204" pitchFamily="34" charset="-122"/>
                <a:ea typeface="微软雅黑" panose="020B0503020204020204" pitchFamily="34" charset="-122"/>
              </a:rPr>
              <a:t>会话</a:t>
            </a:r>
            <a:r>
              <a:rPr lang="zh-CN" altLang="en-US" sz="2400" dirty="0">
                <a:solidFill>
                  <a:schemeClr val="accent5"/>
                </a:solidFill>
                <a:latin typeface="微软雅黑" panose="020B0503020204020204" pitchFamily="34" charset="-122"/>
                <a:ea typeface="微软雅黑" panose="020B0503020204020204" pitchFamily="34" charset="-122"/>
              </a:rPr>
              <a:t>和系统建立连接</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建立会话</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登录</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en-US" altLang="zh-CN" sz="2400" dirty="0">
                <a:solidFill>
                  <a:schemeClr val="accent1"/>
                </a:solidFill>
                <a:latin typeface="微软雅黑" panose="020B0503020204020204" pitchFamily="34" charset="-122"/>
                <a:ea typeface="微软雅黑" panose="020B0503020204020204" pitchFamily="34" charset="-122"/>
              </a:rPr>
              <a:t>UNIX</a:t>
            </a:r>
            <a:r>
              <a:rPr lang="zh-CN" altLang="en-US" sz="2400" dirty="0">
                <a:solidFill>
                  <a:schemeClr val="accent1"/>
                </a:solidFill>
                <a:latin typeface="微软雅黑" panose="020B0503020204020204" pitchFamily="34" charset="-122"/>
                <a:ea typeface="微软雅黑" panose="020B0503020204020204" pitchFamily="34" charset="-122"/>
              </a:rPr>
              <a:t>是一个多用户操作系统</a:t>
            </a:r>
            <a:endParaRPr lang="en-US" altLang="zh-CN" sz="2400" dirty="0">
              <a:solidFill>
                <a:schemeClr val="accent1"/>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用户在使用</a:t>
            </a:r>
            <a:r>
              <a:rPr lang="en-US" altLang="zh-CN" sz="2400" dirty="0">
                <a:solidFill>
                  <a:schemeClr val="accent5"/>
                </a:solidFill>
                <a:latin typeface="微软雅黑" panose="020B0503020204020204" pitchFamily="34" charset="-122"/>
                <a:ea typeface="微软雅黑" panose="020B0503020204020204" pitchFamily="34" charset="-122"/>
              </a:rPr>
              <a:t>UNIX</a:t>
            </a:r>
            <a:r>
              <a:rPr lang="zh-CN" altLang="en-US" sz="2400" dirty="0">
                <a:solidFill>
                  <a:schemeClr val="accent5"/>
                </a:solidFill>
                <a:latin typeface="微软雅黑" panose="020B0503020204020204" pitchFamily="34" charset="-122"/>
                <a:ea typeface="微软雅黑" panose="020B0503020204020204" pitchFamily="34" charset="-122"/>
              </a:rPr>
              <a:t>系统前必须进行</a:t>
            </a:r>
            <a:r>
              <a:rPr lang="zh-CN" altLang="en-US" sz="2400" dirty="0">
                <a:latin typeface="微软雅黑" panose="020B0503020204020204" pitchFamily="34" charset="-122"/>
                <a:ea typeface="微软雅黑" panose="020B0503020204020204" pitchFamily="34" charset="-122"/>
              </a:rPr>
              <a:t>登录</a:t>
            </a:r>
            <a:r>
              <a:rPr lang="en-US" altLang="zh-CN" sz="2400" dirty="0">
                <a:latin typeface="微软雅黑" panose="020B0503020204020204" pitchFamily="34" charset="-122"/>
                <a:ea typeface="微软雅黑" panose="020B0503020204020204" pitchFamily="34" charset="-122"/>
              </a:rPr>
              <a:t> </a:t>
            </a: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85030"/>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登录</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对话气泡: 矩形 3"/>
          <p:cNvSpPr/>
          <p:nvPr/>
        </p:nvSpPr>
        <p:spPr>
          <a:xfrm>
            <a:off x="4366402" y="1974004"/>
            <a:ext cx="3774156" cy="714245"/>
          </a:xfrm>
          <a:prstGeom prst="wedgeRectCallout">
            <a:avLst>
              <a:gd name="adj1" fmla="val -107460"/>
              <a:gd name="adj2" fmla="val 541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会话（</a:t>
            </a:r>
            <a:r>
              <a:rPr lang="en-US" altLang="zh-CN" sz="2000" dirty="0">
                <a:solidFill>
                  <a:schemeClr val="bg1"/>
                </a:solidFill>
                <a:latin typeface="微软雅黑" panose="020B0503020204020204" pitchFamily="34" charset="-122"/>
                <a:ea typeface="微软雅黑" panose="020B0503020204020204" pitchFamily="34" charset="-122"/>
              </a:rPr>
              <a:t>session</a:t>
            </a:r>
            <a:r>
              <a:rPr lang="zh-CN" altLang="en-US" sz="2000" dirty="0">
                <a:solidFill>
                  <a:schemeClr val="bg1"/>
                </a:solidFill>
                <a:latin typeface="微软雅黑" panose="020B0503020204020204" pitchFamily="34" charset="-122"/>
                <a:ea typeface="微软雅黑" panose="020B0503020204020204" pitchFamily="34" charset="-122"/>
              </a:rPr>
              <a:t>）指一个终端用户与系统进行通讯的全过程</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075386" y="3905791"/>
            <a:ext cx="813677" cy="705394"/>
          </a:xfrm>
          <a:prstGeom prst="rect">
            <a:avLst/>
          </a:prstGeom>
        </p:spPr>
      </p:pic>
      <p:pic>
        <p:nvPicPr>
          <p:cNvPr id="1026" name="Picture 2" descr="https://ss1.bdstatic.com/70cFuXSh_Q1YnxGkpoWK1HF6hhy/it/u=3421284133,161701504&amp;fm=11&amp;gp=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7316" y="3905791"/>
            <a:ext cx="2157668" cy="10188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709" y="3787536"/>
            <a:ext cx="1527795" cy="1018530"/>
          </a:xfrm>
          <a:prstGeom prst="rect">
            <a:avLst/>
          </a:prstGeom>
          <a:noFill/>
          <a:extLst>
            <a:ext uri="{909E8E84-426E-40DD-AFC4-6F175D3DCCD1}">
              <a14:hiddenFill xmlns:a14="http://schemas.microsoft.com/office/drawing/2010/main">
                <a:solidFill>
                  <a:srgbClr val="FFFFFF"/>
                </a:solidFill>
              </a14:hiddenFill>
            </a:ext>
          </a:extLst>
        </p:spPr>
      </p:pic>
      <p:sp>
        <p:nvSpPr>
          <p:cNvPr id="15" name="对话气泡: 矩形 14"/>
          <p:cNvSpPr/>
          <p:nvPr/>
        </p:nvSpPr>
        <p:spPr>
          <a:xfrm>
            <a:off x="5552724" y="5161837"/>
            <a:ext cx="3003370" cy="594804"/>
          </a:xfrm>
          <a:prstGeom prst="wedgeRectCallout">
            <a:avLst>
              <a:gd name="adj1" fmla="val -40430"/>
              <a:gd name="adj2" fmla="val 899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系统识别用户身份</a:t>
            </a:r>
            <a:endParaRPr lang="zh-CN" altLang="en-US" sz="2000" dirty="0">
              <a:solidFill>
                <a:schemeClr val="bg1"/>
              </a:solidFill>
              <a:latin typeface="微软雅黑" panose="020B0503020204020204" pitchFamily="34" charset="-122"/>
              <a:ea typeface="微软雅黑" panose="020B0503020204020204" pitchFamily="34" charset="-122"/>
            </a:endParaRPr>
          </a:p>
          <a:p>
            <a:pPr algn="ctr"/>
            <a:r>
              <a:rPr lang="zh-CN" altLang="en-US" sz="2000" dirty="0">
                <a:solidFill>
                  <a:schemeClr val="bg1"/>
                </a:solidFill>
                <a:latin typeface="微软雅黑" panose="020B0503020204020204" pitchFamily="34" charset="-122"/>
                <a:ea typeface="微软雅黑" panose="020B0503020204020204" pitchFamily="34" charset="-122"/>
              </a:rPr>
              <a:t>允许用户使用</a:t>
            </a:r>
            <a:r>
              <a:rPr lang="zh-CN" altLang="en-US" sz="2000" dirty="0">
                <a:solidFill>
                  <a:schemeClr val="bg1"/>
                </a:solidFill>
                <a:latin typeface="微软雅黑" panose="020B0503020204020204" pitchFamily="34" charset="-122"/>
                <a:ea typeface="微软雅黑" panose="020B0503020204020204" pitchFamily="34" charset="-122"/>
              </a:rPr>
              <a:t>系统的过程</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7" name="对话气泡: 矩形 16"/>
          <p:cNvSpPr/>
          <p:nvPr/>
        </p:nvSpPr>
        <p:spPr>
          <a:xfrm>
            <a:off x="4046140" y="3010423"/>
            <a:ext cx="4384796" cy="714245"/>
          </a:xfrm>
          <a:prstGeom prst="wedgeRectCallout">
            <a:avLst>
              <a:gd name="adj1" fmla="val -93663"/>
              <a:gd name="adj2" fmla="val -456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用户从输入账户名密码进入操作系统到退出操作系统就是一个会话过程</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3.5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shell</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和系统工具</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PA-淘宝网chenying0907出品 23"/>
          <p:cNvSpPr txBox="1"/>
          <p:nvPr>
            <p:custDataLst>
              <p:tags r:id="rId1"/>
            </p:custDataLst>
          </p:nvPr>
        </p:nvSpPr>
        <p:spPr>
          <a:xfrm>
            <a:off x="564526" y="1984227"/>
            <a:ext cx="8239840" cy="4615815"/>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安装软件的两种方法</a:t>
            </a:r>
            <a:endParaRPr lang="en-US" altLang="zh-CN" sz="2400" dirty="0">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en-US" altLang="zh-CN" sz="2400" dirty="0">
                <a:solidFill>
                  <a:schemeClr val="accent5"/>
                </a:solidFill>
                <a:latin typeface="微软雅黑" panose="020B0503020204020204" pitchFamily="34" charset="-122"/>
                <a:ea typeface="微软雅黑" panose="020B0503020204020204" pitchFamily="34" charset="-122"/>
              </a:rPr>
              <a:t>1</a:t>
            </a:r>
            <a:r>
              <a:rPr lang="zh-CN" altLang="en-US" sz="2400" dirty="0">
                <a:solidFill>
                  <a:schemeClr val="accent5"/>
                </a:solidFill>
                <a:latin typeface="微软雅黑" panose="020B0503020204020204" pitchFamily="34" charset="-122"/>
                <a:ea typeface="微软雅黑" panose="020B0503020204020204" pitchFamily="34" charset="-122"/>
              </a:rPr>
              <a:t>）下载软件源代码编译安装</a:t>
            </a:r>
            <a:endParaRPr lang="en-US" altLang="zh-CN" sz="2400" dirty="0">
              <a:solidFill>
                <a:schemeClr val="accent5"/>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en-US" altLang="zh-CN" sz="2400" dirty="0">
                <a:solidFill>
                  <a:schemeClr val="accent5"/>
                </a:solidFill>
                <a:latin typeface="微软雅黑" panose="020B0503020204020204" pitchFamily="34" charset="-122"/>
                <a:ea typeface="微软雅黑" panose="020B0503020204020204" pitchFamily="34" charset="-122"/>
              </a:rPr>
              <a:t>2</a:t>
            </a:r>
            <a:r>
              <a:rPr lang="zh-CN" altLang="en-US" sz="2400" dirty="0">
                <a:solidFill>
                  <a:schemeClr val="accent5"/>
                </a:solidFill>
                <a:latin typeface="微软雅黑" panose="020B0503020204020204" pitchFamily="34" charset="-122"/>
                <a:ea typeface="微软雅黑" panose="020B0503020204020204" pitchFamily="34" charset="-122"/>
              </a:rPr>
              <a:t>）基于网络存储库安装</a:t>
            </a:r>
            <a:r>
              <a:rPr lang="en-US" altLang="zh-CN" sz="2400" dirty="0">
                <a:solidFill>
                  <a:schemeClr val="accent5"/>
                </a:solidFill>
                <a:latin typeface="微软雅黑" panose="020B0503020204020204" pitchFamily="34" charset="-122"/>
                <a:ea typeface="微软雅黑" panose="020B0503020204020204" pitchFamily="34" charset="-122"/>
              </a:rPr>
              <a:t>/</a:t>
            </a:r>
            <a:r>
              <a:rPr lang="zh-CN" altLang="en-US" sz="2400" dirty="0">
                <a:solidFill>
                  <a:schemeClr val="accent5"/>
                </a:solidFill>
                <a:latin typeface="微软雅黑" panose="020B0503020204020204" pitchFamily="34" charset="-122"/>
                <a:ea typeface="微软雅黑" panose="020B0503020204020204" pitchFamily="34" charset="-122"/>
              </a:rPr>
              <a:t>更新软件</a:t>
            </a:r>
            <a:endParaRPr lang="zh-CN" altLang="en-US"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存储库：软件包所在的存储位置，通常</a:t>
            </a:r>
            <a:r>
              <a:rPr lang="zh-CN" altLang="en-US" sz="2400" dirty="0">
                <a:solidFill>
                  <a:schemeClr val="accent5"/>
                </a:solidFill>
                <a:latin typeface="微软雅黑" panose="020B0503020204020204" pitchFamily="34" charset="-122"/>
                <a:ea typeface="微软雅黑" panose="020B0503020204020204" pitchFamily="34" charset="-122"/>
              </a:rPr>
              <a:t>使用网络存储</a:t>
            </a:r>
            <a:endParaRPr lang="zh-CN" altLang="en-US"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两种基于网络存储库</a:t>
            </a:r>
            <a:r>
              <a:rPr lang="zh-CN" altLang="en-US" sz="2400" dirty="0">
                <a:latin typeface="微软雅黑" panose="020B0503020204020204" pitchFamily="34" charset="-122"/>
                <a:ea typeface="微软雅黑" panose="020B0503020204020204" pitchFamily="34" charset="-122"/>
              </a:rPr>
              <a:t>的软件安装方法</a:t>
            </a:r>
            <a:endParaRPr lang="zh-CN" altLang="en-US" sz="2400" dirty="0">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en-US" altLang="zh-CN" sz="2400" dirty="0">
                <a:solidFill>
                  <a:schemeClr val="accent5"/>
                </a:solidFill>
                <a:latin typeface="微软雅黑" panose="020B0503020204020204" pitchFamily="34" charset="-122"/>
                <a:ea typeface="微软雅黑" panose="020B0503020204020204" pitchFamily="34" charset="-122"/>
              </a:rPr>
              <a:t>1</a:t>
            </a:r>
            <a:r>
              <a:rPr lang="zh-CN" altLang="en-US" sz="2400" dirty="0">
                <a:solidFill>
                  <a:schemeClr val="accent5"/>
                </a:solidFill>
                <a:latin typeface="微软雅黑" panose="020B0503020204020204" pitchFamily="34" charset="-122"/>
                <a:ea typeface="微软雅黑" panose="020B0503020204020204" pitchFamily="34" charset="-122"/>
              </a:rPr>
              <a:t>）</a:t>
            </a:r>
            <a:r>
              <a:rPr lang="en-US" altLang="zh-CN" sz="2400" dirty="0">
                <a:solidFill>
                  <a:schemeClr val="accent5"/>
                </a:solidFill>
                <a:latin typeface="微软雅黑" panose="020B0503020204020204" pitchFamily="34" charset="-122"/>
                <a:ea typeface="微软雅黑" panose="020B0503020204020204" pitchFamily="34" charset="-122"/>
              </a:rPr>
              <a:t>yum(</a:t>
            </a:r>
            <a:r>
              <a:rPr lang="zh-CN" altLang="en-US" sz="2400" dirty="0">
                <a:solidFill>
                  <a:schemeClr val="accent5"/>
                </a:solidFill>
                <a:latin typeface="微软雅黑" panose="020B0503020204020204" pitchFamily="34" charset="-122"/>
                <a:ea typeface="微软雅黑" panose="020B0503020204020204" pitchFamily="34" charset="-122"/>
              </a:rPr>
              <a:t>后继为</a:t>
            </a:r>
            <a:r>
              <a:rPr lang="en-US" altLang="zh-CN" sz="2400" dirty="0">
                <a:solidFill>
                  <a:schemeClr val="accent5"/>
                </a:solidFill>
                <a:latin typeface="微软雅黑" panose="020B0503020204020204" pitchFamily="34" charset="-122"/>
                <a:ea typeface="微软雅黑" panose="020B0503020204020204" pitchFamily="34" charset="-122"/>
              </a:rPr>
              <a:t>dnf)</a:t>
            </a:r>
            <a:endParaRPr lang="en-US" altLang="zh-CN" sz="2400" dirty="0">
              <a:solidFill>
                <a:schemeClr val="accent5"/>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en-US" altLang="zh-CN" sz="2400" dirty="0">
                <a:solidFill>
                  <a:schemeClr val="accent5"/>
                </a:solidFill>
                <a:latin typeface="微软雅黑" panose="020B0503020204020204" pitchFamily="34" charset="-122"/>
                <a:ea typeface="微软雅黑" panose="020B0503020204020204" pitchFamily="34" charset="-122"/>
              </a:rPr>
              <a:t>2</a:t>
            </a:r>
            <a:r>
              <a:rPr lang="zh-CN" altLang="en-US" sz="2400" dirty="0">
                <a:solidFill>
                  <a:schemeClr val="accent5"/>
                </a:solidFill>
                <a:latin typeface="微软雅黑" panose="020B0503020204020204" pitchFamily="34" charset="-122"/>
                <a:ea typeface="微软雅黑" panose="020B0503020204020204" pitchFamily="34" charset="-122"/>
              </a:rPr>
              <a:t>）</a:t>
            </a:r>
            <a:r>
              <a:rPr lang="en-US" altLang="zh-CN" sz="2400" dirty="0">
                <a:solidFill>
                  <a:schemeClr val="accent5"/>
                </a:solidFill>
                <a:latin typeface="微软雅黑" panose="020B0503020204020204" pitchFamily="34" charset="-122"/>
                <a:ea typeface="微软雅黑" panose="020B0503020204020204" pitchFamily="34" charset="-122"/>
              </a:rPr>
              <a:t>apt</a:t>
            </a:r>
            <a:endParaRPr lang="en-US" altLang="zh-CN" sz="2400" dirty="0">
              <a:solidFill>
                <a:schemeClr val="accent5"/>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软件</a:t>
            </a:r>
            <a:r>
              <a:rPr lang="zh-CN" altLang="en-US" sz="2800" dirty="0">
                <a:solidFill>
                  <a:schemeClr val="tx1"/>
                </a:solidFill>
                <a:latin typeface="微软雅黑" panose="020B0503020204020204" pitchFamily="34" charset="-122"/>
                <a:ea typeface="微软雅黑" panose="020B0503020204020204" pitchFamily="34" charset="-122"/>
              </a:rPr>
              <a:t>安装</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287891" y="4445936"/>
            <a:ext cx="1410486"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running</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7" name="PA-Flowchart: Process 14"/>
          <p:cNvSpPr/>
          <p:nvPr>
            <p:custDataLst>
              <p:tags r:id="rId2"/>
            </p:custDataLst>
          </p:nvPr>
        </p:nvSpPr>
        <p:spPr>
          <a:xfrm>
            <a:off x="3578225" y="4846320"/>
            <a:ext cx="4987290" cy="476885"/>
          </a:xfrm>
          <a:prstGeom prst="flowChartProcess">
            <a:avLst/>
          </a:prstGeom>
          <a:solidFill>
            <a:schemeClr val="accent5"/>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altLang="zh-CN" sz="2000" dirty="0">
                <a:latin typeface="微软雅黑" panose="020B0503020204020204" pitchFamily="34" charset="-122"/>
                <a:ea typeface="微软雅黑" panose="020B0503020204020204" pitchFamily="34" charset="-122"/>
              </a:rPr>
              <a:t>Redhat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Fedora</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CentOS</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OpenEuler</a:t>
            </a:r>
            <a:endParaRPr lang="en-US" altLang="zh-CN" sz="2000" dirty="0">
              <a:latin typeface="微软雅黑" panose="020B0503020204020204" pitchFamily="34" charset="-122"/>
              <a:ea typeface="微软雅黑" panose="020B0503020204020204" pitchFamily="34" charset="-122"/>
            </a:endParaRPr>
          </a:p>
        </p:txBody>
      </p:sp>
      <p:sp>
        <p:nvSpPr>
          <p:cNvPr id="10" name="PA-Flowchart: Process 14"/>
          <p:cNvSpPr/>
          <p:nvPr>
            <p:custDataLst>
              <p:tags r:id="rId3"/>
            </p:custDataLst>
          </p:nvPr>
        </p:nvSpPr>
        <p:spPr>
          <a:xfrm>
            <a:off x="2430145" y="5470525"/>
            <a:ext cx="4987290" cy="476885"/>
          </a:xfrm>
          <a:prstGeom prst="flowChartProcess">
            <a:avLst/>
          </a:prstGeom>
          <a:solidFill>
            <a:schemeClr val="accent5"/>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altLang="zh-CN" sz="2000" dirty="0">
                <a:latin typeface="微软雅黑" panose="020B0503020204020204" pitchFamily="34" charset="-122"/>
                <a:ea typeface="微软雅黑" panose="020B0503020204020204" pitchFamily="34" charset="-122"/>
              </a:rPr>
              <a:t>Ubuntu</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Debian</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autoUpdateAnimBg="0"/>
      <p:bldP spid="10" grpId="0" bldLvl="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3.5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shell</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和系统工具</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PA-淘宝网chenying0907出品 23"/>
          <p:cNvSpPr txBox="1"/>
          <p:nvPr>
            <p:custDataLst>
              <p:tags r:id="rId1"/>
            </p:custDataLst>
          </p:nvPr>
        </p:nvSpPr>
        <p:spPr>
          <a:xfrm>
            <a:off x="564526" y="1984227"/>
            <a:ext cx="8239840" cy="3969385"/>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使用</a:t>
            </a:r>
            <a:r>
              <a:rPr lang="en-US" altLang="zh-CN" sz="2400" dirty="0">
                <a:latin typeface="微软雅黑" panose="020B0503020204020204" pitchFamily="34" charset="-122"/>
                <a:ea typeface="微软雅黑" panose="020B0503020204020204" pitchFamily="34" charset="-122"/>
              </a:rPr>
              <a:t>yum(dnf)</a:t>
            </a:r>
            <a:r>
              <a:rPr lang="zh-CN" altLang="en-US" sz="2400" dirty="0">
                <a:latin typeface="微软雅黑" panose="020B0503020204020204" pitchFamily="34" charset="-122"/>
                <a:ea typeface="微软雅黑" panose="020B0503020204020204" pitchFamily="34" charset="-122"/>
              </a:rPr>
              <a:t>安装软件包</a:t>
            </a:r>
            <a:endParaRPr lang="zh-CN" altLang="en-US"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安装软件</a:t>
            </a:r>
            <a:r>
              <a:rPr lang="zh-CN" altLang="en-US" sz="2400" dirty="0">
                <a:solidFill>
                  <a:schemeClr val="accent5"/>
                </a:solidFill>
                <a:latin typeface="微软雅黑" panose="020B0503020204020204" pitchFamily="34" charset="-122"/>
                <a:ea typeface="微软雅黑" panose="020B0503020204020204" pitchFamily="34" charset="-122"/>
              </a:rPr>
              <a:t>包</a:t>
            </a:r>
            <a:endParaRPr lang="zh-CN" altLang="en-US" sz="2400" dirty="0">
              <a:solidFill>
                <a:schemeClr val="accent5"/>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en-US" altLang="zh-CN" sz="2400" dirty="0">
                <a:solidFill>
                  <a:schemeClr val="accent5"/>
                </a:solidFill>
                <a:latin typeface="微软雅黑" panose="020B0503020204020204" pitchFamily="34" charset="-122"/>
                <a:ea typeface="微软雅黑" panose="020B0503020204020204" pitchFamily="34" charset="-122"/>
              </a:rPr>
              <a:t>    </a:t>
            </a:r>
            <a:r>
              <a:rPr lang="en-US" altLang="zh-CN" sz="2400" dirty="0">
                <a:solidFill>
                  <a:schemeClr val="tx1"/>
                </a:solidFill>
                <a:latin typeface="微软雅黑" panose="020B0503020204020204" pitchFamily="34" charset="-122"/>
                <a:ea typeface="微软雅黑" panose="020B0503020204020204" pitchFamily="34" charset="-122"/>
              </a:rPr>
              <a:t>$   dnf  install  -y  wget</a:t>
            </a:r>
            <a:endParaRPr lang="en-US" altLang="zh-CN" sz="2400" dirty="0">
              <a:solidFill>
                <a:schemeClr val="tx1"/>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更新软件</a:t>
            </a:r>
            <a:r>
              <a:rPr lang="zh-CN" altLang="en-US" sz="2400" dirty="0">
                <a:solidFill>
                  <a:schemeClr val="accent5"/>
                </a:solidFill>
                <a:latin typeface="微软雅黑" panose="020B0503020204020204" pitchFamily="34" charset="-122"/>
                <a:ea typeface="微软雅黑" panose="020B0503020204020204" pitchFamily="34" charset="-122"/>
              </a:rPr>
              <a:t>包</a:t>
            </a:r>
            <a:endParaRPr lang="zh-CN" altLang="en-US" sz="2400" dirty="0">
              <a:solidFill>
                <a:schemeClr val="accent5"/>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en-US" altLang="zh-CN" sz="2400" dirty="0">
                <a:solidFill>
                  <a:schemeClr val="accent5"/>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dnf  update  -y  wget</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卸载软件</a:t>
            </a:r>
            <a:r>
              <a:rPr lang="zh-CN" altLang="en-US" sz="2400" dirty="0">
                <a:solidFill>
                  <a:schemeClr val="accent5"/>
                </a:solidFill>
                <a:latin typeface="微软雅黑" panose="020B0503020204020204" pitchFamily="34" charset="-122"/>
                <a:ea typeface="微软雅黑" panose="020B0503020204020204" pitchFamily="34" charset="-122"/>
              </a:rPr>
              <a:t>包</a:t>
            </a:r>
            <a:endParaRPr lang="zh-CN" altLang="en-US" sz="2400" dirty="0">
              <a:solidFill>
                <a:schemeClr val="accent5"/>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en-US" altLang="zh-CN" sz="2400" dirty="0">
                <a:solidFill>
                  <a:schemeClr val="accent5"/>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yum  remove  -y  wget</a:t>
            </a:r>
            <a:r>
              <a:rPr lang="en-US" altLang="zh-CN" sz="2400" dirty="0">
                <a:solidFill>
                  <a:schemeClr val="accent5"/>
                </a:solidFill>
                <a:latin typeface="微软雅黑" panose="020B0503020204020204" pitchFamily="34" charset="-122"/>
                <a:ea typeface="微软雅黑" panose="020B0503020204020204" pitchFamily="34" charset="-122"/>
              </a:rPr>
              <a:t> </a:t>
            </a: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软件</a:t>
            </a:r>
            <a:r>
              <a:rPr lang="zh-CN" altLang="en-US" sz="2800" dirty="0">
                <a:solidFill>
                  <a:schemeClr val="tx1"/>
                </a:solidFill>
                <a:latin typeface="微软雅黑" panose="020B0503020204020204" pitchFamily="34" charset="-122"/>
                <a:ea typeface="微软雅黑" panose="020B0503020204020204" pitchFamily="34" charset="-122"/>
              </a:rPr>
              <a:t>安装</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287891" y="4445936"/>
            <a:ext cx="1410486"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running</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3.5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shell</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和系统工具</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PA-淘宝网chenying0907出品 23"/>
          <p:cNvSpPr txBox="1"/>
          <p:nvPr>
            <p:custDataLst>
              <p:tags r:id="rId1"/>
            </p:custDataLst>
          </p:nvPr>
        </p:nvSpPr>
        <p:spPr>
          <a:xfrm>
            <a:off x="564526" y="1984227"/>
            <a:ext cx="8239840" cy="4061460"/>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使用</a:t>
            </a:r>
            <a:r>
              <a:rPr lang="en-US" altLang="zh-CN" sz="2400" dirty="0">
                <a:latin typeface="微软雅黑" panose="020B0503020204020204" pitchFamily="34" charset="-122"/>
                <a:ea typeface="微软雅黑" panose="020B0503020204020204" pitchFamily="34" charset="-122"/>
              </a:rPr>
              <a:t>yum(dnf)</a:t>
            </a:r>
            <a:r>
              <a:rPr lang="zh-CN" altLang="en-US" sz="2400" dirty="0">
                <a:latin typeface="微软雅黑" panose="020B0503020204020204" pitchFamily="34" charset="-122"/>
                <a:ea typeface="微软雅黑" panose="020B0503020204020204" pitchFamily="34" charset="-122"/>
              </a:rPr>
              <a:t>安装软件包集合</a:t>
            </a:r>
            <a:endParaRPr lang="zh-CN" altLang="en-US"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软件包集合是服务于一个共同的目的一组软件包，例如系统工具集等</a:t>
            </a:r>
            <a:endParaRPr lang="zh-CN" altLang="en-US"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使用dnf可以对软件包组进行安装/删除等操作，使相关操作更高效</a:t>
            </a:r>
            <a:endParaRPr lang="zh-CN" altLang="en-US" sz="2400" dirty="0">
              <a:solidFill>
                <a:schemeClr val="accent5"/>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en-US" altLang="zh-CN" sz="2400" dirty="0">
                <a:solidFill>
                  <a:schemeClr val="accent5"/>
                </a:solidFill>
                <a:latin typeface="微软雅黑" panose="020B0503020204020204" pitchFamily="34" charset="-122"/>
                <a:ea typeface="微软雅黑" panose="020B0503020204020204" pitchFamily="34" charset="-122"/>
              </a:rPr>
              <a:t>    </a:t>
            </a:r>
            <a:r>
              <a:rPr lang="en-US" altLang="zh-CN" sz="2400" dirty="0">
                <a:solidFill>
                  <a:schemeClr val="tx1"/>
                </a:solidFill>
                <a:latin typeface="微软雅黑" panose="020B0503020204020204" pitchFamily="34" charset="-122"/>
                <a:ea typeface="微软雅黑" panose="020B0503020204020204" pitchFamily="34" charset="-122"/>
              </a:rPr>
              <a:t>$   dnf  groupinstall  -y  “Development Tools”</a:t>
            </a:r>
            <a:endParaRPr lang="en-US" altLang="zh-CN" sz="2400" dirty="0">
              <a:solidFill>
                <a:schemeClr val="tx1"/>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软件</a:t>
            </a:r>
            <a:r>
              <a:rPr lang="zh-CN" altLang="en-US" sz="2800" dirty="0">
                <a:solidFill>
                  <a:schemeClr val="tx1"/>
                </a:solidFill>
                <a:latin typeface="微软雅黑" panose="020B0503020204020204" pitchFamily="34" charset="-122"/>
                <a:ea typeface="微软雅黑" panose="020B0503020204020204" pitchFamily="34" charset="-122"/>
              </a:rPr>
              <a:t>安装</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287891" y="4445936"/>
            <a:ext cx="1410486"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running</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3.5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shell</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和系统工具</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参与开源社区活动与开源软件</a:t>
            </a:r>
            <a:r>
              <a:rPr lang="zh-CN" altLang="en-US" sz="2800" dirty="0">
                <a:solidFill>
                  <a:schemeClr val="tx1"/>
                </a:solidFill>
                <a:latin typeface="微软雅黑" panose="020B0503020204020204" pitchFamily="34" charset="-122"/>
                <a:ea typeface="微软雅黑" panose="020B0503020204020204" pitchFamily="34" charset="-122"/>
              </a:rPr>
              <a:t>开发</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4</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287891" y="4445936"/>
            <a:ext cx="1410486"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running</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64515" y="1864995"/>
            <a:ext cx="8223885" cy="4603750"/>
          </a:xfrm>
          <a:prstGeom prst="rect">
            <a:avLst/>
          </a:prstGeom>
        </p:spPr>
      </p:pic>
      <p:sp>
        <p:nvSpPr>
          <p:cNvPr id="17" name="文本框 16"/>
          <p:cNvSpPr txBox="1"/>
          <p:nvPr/>
        </p:nvSpPr>
        <p:spPr>
          <a:xfrm>
            <a:off x="1683385" y="6088380"/>
            <a:ext cx="6523355" cy="460375"/>
          </a:xfrm>
          <a:prstGeom prst="rect">
            <a:avLst/>
          </a:prstGeom>
          <a:noFill/>
        </p:spPr>
        <p:txBody>
          <a:bodyPr wrap="square" rtlCol="0">
            <a:spAutoFit/>
          </a:bodyPr>
          <a:p>
            <a:r>
              <a:rPr lang="zh-CN" altLang="en-US" sz="2400" dirty="0">
                <a:solidFill>
                  <a:schemeClr val="accent5"/>
                </a:solidFill>
                <a:latin typeface="微软雅黑" panose="020B0503020204020204" pitchFamily="34" charset="-122"/>
                <a:ea typeface="微软雅黑" panose="020B0503020204020204" pitchFamily="34" charset="-122"/>
              </a:rPr>
              <a:t>吉大</a:t>
            </a:r>
            <a:r>
              <a:rPr lang="en-US" altLang="zh-CN" sz="2400" dirty="0">
                <a:solidFill>
                  <a:schemeClr val="accent5"/>
                </a:solidFill>
                <a:latin typeface="微软雅黑" panose="020B0503020204020204" pitchFamily="34" charset="-122"/>
                <a:ea typeface="微软雅黑" panose="020B0503020204020204" pitchFamily="34" charset="-122"/>
              </a:rPr>
              <a:t>-</a:t>
            </a:r>
            <a:r>
              <a:rPr lang="zh-CN" altLang="en-US" sz="2400" dirty="0">
                <a:solidFill>
                  <a:schemeClr val="accent5"/>
                </a:solidFill>
                <a:latin typeface="微软雅黑" panose="020B0503020204020204" pitchFamily="34" charset="-122"/>
                <a:ea typeface="微软雅黑" panose="020B0503020204020204" pitchFamily="34" charset="-122"/>
              </a:rPr>
              <a:t>华为openEuler</a:t>
            </a:r>
            <a:r>
              <a:rPr lang="zh-CN" altLang="en-US" sz="2400" dirty="0">
                <a:solidFill>
                  <a:schemeClr val="accent5"/>
                </a:solidFill>
                <a:latin typeface="微软雅黑" panose="020B0503020204020204" pitchFamily="34" charset="-122"/>
                <a:ea typeface="微软雅黑" panose="020B0503020204020204" pitchFamily="34" charset="-122"/>
              </a:rPr>
              <a:t>开源实践课 2022.7</a:t>
            </a:r>
            <a:endParaRPr lang="en-US" altLang="zh-CN" sz="2400" dirty="0">
              <a:solidFill>
                <a:schemeClr val="accent5"/>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bldLst>
      <p:bldP spid="17"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3.5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shell</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和系统工具</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参与开源社区</a:t>
            </a:r>
            <a:r>
              <a:rPr lang="zh-CN" altLang="en-US" sz="2800" dirty="0">
                <a:solidFill>
                  <a:schemeClr val="tx1"/>
                </a:solidFill>
                <a:latin typeface="微软雅黑" panose="020B0503020204020204" pitchFamily="34" charset="-122"/>
                <a:ea typeface="微软雅黑" panose="020B0503020204020204" pitchFamily="34" charset="-122"/>
              </a:rPr>
              <a:t>与开源活动</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4</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287891" y="4445936"/>
            <a:ext cx="1410486"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running</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55625" y="1873885"/>
            <a:ext cx="8227695" cy="46247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3.5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shell</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和系统工具</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参与开源社区</a:t>
            </a:r>
            <a:r>
              <a:rPr lang="zh-CN" altLang="en-US" sz="2800" dirty="0">
                <a:solidFill>
                  <a:schemeClr val="tx1"/>
                </a:solidFill>
                <a:latin typeface="微软雅黑" panose="020B0503020204020204" pitchFamily="34" charset="-122"/>
                <a:ea typeface="微软雅黑" panose="020B0503020204020204" pitchFamily="34" charset="-122"/>
              </a:rPr>
              <a:t>与开源活动</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4</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287891" y="4445936"/>
            <a:ext cx="1410486"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running</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55625" y="1891665"/>
            <a:ext cx="8268335" cy="46170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3.5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shell</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和系统工具</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参与开源社区</a:t>
            </a:r>
            <a:r>
              <a:rPr lang="zh-CN" altLang="en-US" sz="2800" dirty="0">
                <a:solidFill>
                  <a:schemeClr val="tx1"/>
                </a:solidFill>
                <a:latin typeface="微软雅黑" panose="020B0503020204020204" pitchFamily="34" charset="-122"/>
                <a:ea typeface="微软雅黑" panose="020B0503020204020204" pitchFamily="34" charset="-122"/>
              </a:rPr>
              <a:t>与开源活动</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4</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287891" y="4445936"/>
            <a:ext cx="1410486"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running</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55625" y="1873885"/>
            <a:ext cx="8259445" cy="4665980"/>
          </a:xfrm>
          <a:prstGeom prst="rect">
            <a:avLst/>
          </a:prstGeom>
        </p:spPr>
      </p:pic>
      <p:sp>
        <p:nvSpPr>
          <p:cNvPr id="17" name="文本框 16"/>
          <p:cNvSpPr txBox="1"/>
          <p:nvPr/>
        </p:nvSpPr>
        <p:spPr>
          <a:xfrm>
            <a:off x="1842770" y="6078220"/>
            <a:ext cx="5821045" cy="460375"/>
          </a:xfrm>
          <a:prstGeom prst="rect">
            <a:avLst/>
          </a:prstGeom>
          <a:noFill/>
        </p:spPr>
        <p:txBody>
          <a:bodyPr wrap="square" rtlCol="0">
            <a:spAutoFit/>
          </a:bodyPr>
          <a:p>
            <a:r>
              <a:rPr lang="zh-CN" altLang="en-US" sz="2400" dirty="0">
                <a:solidFill>
                  <a:schemeClr val="accent5"/>
                </a:solidFill>
                <a:latin typeface="微软雅黑" panose="020B0503020204020204" pitchFamily="34" charset="-122"/>
                <a:ea typeface="微软雅黑" panose="020B0503020204020204" pitchFamily="34" charset="-122"/>
              </a:rPr>
              <a:t>吉大</a:t>
            </a:r>
            <a:r>
              <a:rPr lang="en-US" altLang="zh-CN" sz="2400" dirty="0">
                <a:solidFill>
                  <a:schemeClr val="accent5"/>
                </a:solidFill>
                <a:latin typeface="微软雅黑" panose="020B0503020204020204" pitchFamily="34" charset="-122"/>
                <a:ea typeface="微软雅黑" panose="020B0503020204020204" pitchFamily="34" charset="-122"/>
              </a:rPr>
              <a:t>-</a:t>
            </a:r>
            <a:r>
              <a:rPr lang="zh-CN" altLang="en-US" sz="2400" dirty="0">
                <a:solidFill>
                  <a:schemeClr val="accent5"/>
                </a:solidFill>
                <a:latin typeface="微软雅黑" panose="020B0503020204020204" pitchFamily="34" charset="-122"/>
                <a:ea typeface="微软雅黑" panose="020B0503020204020204" pitchFamily="34" charset="-122"/>
              </a:rPr>
              <a:t>华为openEuler</a:t>
            </a:r>
            <a:r>
              <a:rPr lang="zh-CN" altLang="en-US" sz="2400" dirty="0">
                <a:solidFill>
                  <a:schemeClr val="accent5"/>
                </a:solidFill>
                <a:latin typeface="微软雅黑" panose="020B0503020204020204" pitchFamily="34" charset="-122"/>
                <a:ea typeface="微软雅黑" panose="020B0503020204020204" pitchFamily="34" charset="-122"/>
              </a:rPr>
              <a:t>开源实践课 2022.7</a:t>
            </a:r>
            <a:endParaRPr lang="en-US" altLang="zh-CN" sz="2400" dirty="0">
              <a:solidFill>
                <a:schemeClr val="accent5"/>
              </a:solidFill>
              <a:latin typeface="微软雅黑" panose="020B0503020204020204" pitchFamily="34" charset="-122"/>
              <a:ea typeface="微软雅黑" panose="020B0503020204020204" pitchFamily="34" charset="-122"/>
            </a:endParaRPr>
          </a:p>
        </p:txBody>
      </p:sp>
      <p:sp>
        <p:nvSpPr>
          <p:cNvPr id="4" name="右大括号 3"/>
          <p:cNvSpPr/>
          <p:nvPr/>
        </p:nvSpPr>
        <p:spPr>
          <a:xfrm>
            <a:off x="7981315" y="5011420"/>
            <a:ext cx="120015" cy="544830"/>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p>
            <a:pPr algn="ctr"/>
            <a:endParaRPr lang="zh-CN" altLang="en-US"/>
          </a:p>
        </p:txBody>
      </p:sp>
      <p:sp>
        <p:nvSpPr>
          <p:cNvPr id="6" name="文本框 5"/>
          <p:cNvSpPr txBox="1"/>
          <p:nvPr/>
        </p:nvSpPr>
        <p:spPr>
          <a:xfrm>
            <a:off x="8124825" y="5081905"/>
            <a:ext cx="476250" cy="368300"/>
          </a:xfrm>
          <a:prstGeom prst="rect">
            <a:avLst/>
          </a:prstGeom>
          <a:noFill/>
        </p:spPr>
        <p:txBody>
          <a:bodyPr wrap="square" rtlCol="0">
            <a:spAutoFit/>
          </a:bodyPr>
          <a:p>
            <a:r>
              <a:rPr lang="en-US" altLang="zh-CN">
                <a:solidFill>
                  <a:srgbClr val="FF0000"/>
                </a:solidFill>
              </a:rPr>
              <a:t>git</a:t>
            </a:r>
            <a:endParaRPr lang="en-US" altLang="zh-CN">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1"/>
      <p:bldP spid="4" grpId="0" animBg="1"/>
      <p:bldP spid="4" grpId="1" animBg="1"/>
      <p:bldP spid="6" grpId="0"/>
      <p:bldP spid="6"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3.5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shell</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和系统工具</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参与开源社区于开源活动</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4</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287891" y="4445936"/>
            <a:ext cx="1410486"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running</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42290" y="1873885"/>
            <a:ext cx="8317230" cy="4700270"/>
          </a:xfrm>
          <a:prstGeom prst="rect">
            <a:avLst/>
          </a:prstGeom>
        </p:spPr>
      </p:pic>
      <p:sp>
        <p:nvSpPr>
          <p:cNvPr id="17" name="文本框 16"/>
          <p:cNvSpPr txBox="1"/>
          <p:nvPr/>
        </p:nvSpPr>
        <p:spPr>
          <a:xfrm>
            <a:off x="1817370" y="6078220"/>
            <a:ext cx="5793105" cy="460375"/>
          </a:xfrm>
          <a:prstGeom prst="rect">
            <a:avLst/>
          </a:prstGeom>
          <a:noFill/>
        </p:spPr>
        <p:txBody>
          <a:bodyPr wrap="square" rtlCol="0">
            <a:spAutoFit/>
          </a:bodyPr>
          <a:p>
            <a:r>
              <a:rPr lang="zh-CN" altLang="en-US" sz="2400" dirty="0">
                <a:solidFill>
                  <a:schemeClr val="accent5"/>
                </a:solidFill>
                <a:latin typeface="微软雅黑" panose="020B0503020204020204" pitchFamily="34" charset="-122"/>
                <a:ea typeface="微软雅黑" panose="020B0503020204020204" pitchFamily="34" charset="-122"/>
              </a:rPr>
              <a:t>吉大</a:t>
            </a:r>
            <a:r>
              <a:rPr lang="en-US" altLang="zh-CN" sz="2400" dirty="0">
                <a:solidFill>
                  <a:schemeClr val="accent5"/>
                </a:solidFill>
                <a:latin typeface="微软雅黑" panose="020B0503020204020204" pitchFamily="34" charset="-122"/>
                <a:ea typeface="微软雅黑" panose="020B0503020204020204" pitchFamily="34" charset="-122"/>
              </a:rPr>
              <a:t>-</a:t>
            </a:r>
            <a:r>
              <a:rPr lang="zh-CN" altLang="en-US" sz="2400" dirty="0">
                <a:solidFill>
                  <a:schemeClr val="accent5"/>
                </a:solidFill>
                <a:latin typeface="微软雅黑" panose="020B0503020204020204" pitchFamily="34" charset="-122"/>
                <a:ea typeface="微软雅黑" panose="020B0503020204020204" pitchFamily="34" charset="-122"/>
              </a:rPr>
              <a:t>华为openEuler</a:t>
            </a:r>
            <a:r>
              <a:rPr lang="zh-CN" altLang="en-US" sz="2400" dirty="0">
                <a:solidFill>
                  <a:schemeClr val="accent5"/>
                </a:solidFill>
                <a:latin typeface="微软雅黑" panose="020B0503020204020204" pitchFamily="34" charset="-122"/>
                <a:ea typeface="微软雅黑" panose="020B0503020204020204" pitchFamily="34" charset="-122"/>
              </a:rPr>
              <a:t>开源实践课 2022.7</a:t>
            </a:r>
            <a:endParaRPr lang="en-US" altLang="zh-CN" sz="2400" dirty="0">
              <a:solidFill>
                <a:schemeClr val="accent5"/>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bldLst>
      <p:bldP spid="17"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3.5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shell</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和系统工具</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参与开源社区</a:t>
            </a:r>
            <a:r>
              <a:rPr lang="zh-CN" altLang="en-US" sz="2800" dirty="0">
                <a:solidFill>
                  <a:schemeClr val="tx1"/>
                </a:solidFill>
                <a:latin typeface="微软雅黑" panose="020B0503020204020204" pitchFamily="34" charset="-122"/>
                <a:ea typeface="微软雅黑" panose="020B0503020204020204" pitchFamily="34" charset="-122"/>
              </a:rPr>
              <a:t>与开源活动</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4</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287891" y="4445936"/>
            <a:ext cx="1410486"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running</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4" name="PA-淘宝网chenying0907出品 23"/>
          <p:cNvSpPr txBox="1"/>
          <p:nvPr>
            <p:custDataLst>
              <p:tags r:id="rId1"/>
            </p:custDataLst>
          </p:nvPr>
        </p:nvSpPr>
        <p:spPr>
          <a:xfrm>
            <a:off x="564526" y="1984227"/>
            <a:ext cx="8239840" cy="4523105"/>
          </a:xfrm>
          <a:prstGeom prst="rect">
            <a:avLst/>
          </a:prstGeom>
          <a:noFill/>
          <a:ln w="19050">
            <a:solidFill>
              <a:schemeClr val="accent5"/>
            </a:solidFill>
          </a:ln>
        </p:spPr>
        <p:txBody>
          <a:bodyPr wrap="square" rtlCol="0">
            <a:spAutoFit/>
          </a:bodyPr>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第一个</a:t>
            </a:r>
            <a:r>
              <a:rPr lang="en-US" altLang="zh-CN" sz="2400" dirty="0">
                <a:latin typeface="微软雅黑" panose="020B0503020204020204" pitchFamily="34" charset="-122"/>
                <a:ea typeface="微软雅黑" panose="020B0503020204020204" pitchFamily="34" charset="-122"/>
              </a:rPr>
              <a:t>Linux</a:t>
            </a:r>
            <a:r>
              <a:rPr lang="zh-CN" altLang="en-US" sz="2400" dirty="0">
                <a:latin typeface="微软雅黑" panose="020B0503020204020204" pitchFamily="34" charset="-122"/>
                <a:ea typeface="微软雅黑" panose="020B0503020204020204" pitchFamily="34" charset="-122"/>
              </a:rPr>
              <a:t>开源项目</a:t>
            </a:r>
            <a:endParaRPr lang="zh-CN" altLang="en-US"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en-US" altLang="zh-CN" sz="2400" dirty="0">
                <a:solidFill>
                  <a:schemeClr val="accent5"/>
                </a:solidFill>
                <a:latin typeface="微软雅黑" panose="020B0503020204020204" pitchFamily="34" charset="-122"/>
                <a:ea typeface="微软雅黑" panose="020B0503020204020204" pitchFamily="34" charset="-122"/>
              </a:rPr>
              <a:t>LinuxAbc    </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en-US" altLang="zh-CN" sz="2400" dirty="0">
                <a:solidFill>
                  <a:schemeClr val="accent5"/>
                </a:solidFill>
                <a:latin typeface="微软雅黑" panose="020B0503020204020204" pitchFamily="34" charset="-122"/>
                <a:ea typeface="微软雅黑" panose="020B0503020204020204" pitchFamily="34" charset="-122"/>
              </a:rPr>
              <a:t>https://gitee.com/aaa124578/LinuxAbc</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en-US" altLang="zh-CN" sz="2400" dirty="0">
              <a:solidFill>
                <a:schemeClr val="accent5"/>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88900" y="1984375"/>
            <a:ext cx="9001760" cy="4552315"/>
          </a:xfrm>
          <a:prstGeom prst="rect">
            <a:avLst/>
          </a:prstGeom>
        </p:spPr>
      </p:pic>
      <p:sp>
        <p:nvSpPr>
          <p:cNvPr id="3" name="矩形 2"/>
          <p:cNvSpPr/>
          <p:nvPr/>
        </p:nvSpPr>
        <p:spPr>
          <a:xfrm>
            <a:off x="141162" y="4620345"/>
            <a:ext cx="1235276" cy="22624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140527" y="5683335"/>
            <a:ext cx="1235276" cy="22624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custDataLst>
              <p:tags r:id="rId3"/>
            </p:custDataLst>
          </p:nvPr>
        </p:nvSpPr>
        <p:spPr>
          <a:xfrm>
            <a:off x="1181735" y="3811270"/>
            <a:ext cx="1271270" cy="22606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nvSpPr>
        <p:spPr>
          <a:xfrm>
            <a:off x="7928610" y="2660015"/>
            <a:ext cx="747395" cy="322580"/>
          </a:xfrm>
          <a:prstGeom prst="ellipse">
            <a:avLst/>
          </a:prstGeom>
          <a:noFill/>
          <a:ln w="19050">
            <a:solidFill>
              <a:srgbClr val="C00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bldLvl="0" animBg="1"/>
      <p:bldP spid="11" grpId="0" bldLvl="0" animBg="1"/>
      <p:bldP spid="12" grpId="0" animBg="1"/>
      <p:bldP spid="12"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3.5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shell</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和系统工具</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参与开源社区</a:t>
            </a:r>
            <a:r>
              <a:rPr lang="zh-CN" altLang="en-US" sz="2800" dirty="0">
                <a:solidFill>
                  <a:schemeClr val="tx1"/>
                </a:solidFill>
                <a:latin typeface="微软雅黑" panose="020B0503020204020204" pitchFamily="34" charset="-122"/>
                <a:ea typeface="微软雅黑" panose="020B0503020204020204" pitchFamily="34" charset="-122"/>
              </a:rPr>
              <a:t>与开源活动</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4</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287891" y="4445936"/>
            <a:ext cx="1410486"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running</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4" name="PA-淘宝网chenying0907出品 23"/>
          <p:cNvSpPr txBox="1"/>
          <p:nvPr>
            <p:custDataLst>
              <p:tags r:id="rId1"/>
            </p:custDataLst>
          </p:nvPr>
        </p:nvSpPr>
        <p:spPr>
          <a:xfrm>
            <a:off x="564526" y="1886437"/>
            <a:ext cx="8239840" cy="4784725"/>
          </a:xfrm>
          <a:prstGeom prst="rect">
            <a:avLst/>
          </a:prstGeom>
          <a:noFill/>
          <a:ln w="19050">
            <a:solidFill>
              <a:schemeClr val="accent5"/>
            </a:solidFill>
          </a:ln>
        </p:spPr>
        <p:txBody>
          <a:bodyPr wrap="square" rtlCol="0">
            <a:spAutoFit/>
          </a:bodyPr>
          <a:p>
            <a:pPr marL="457200" indent="-457200">
              <a:lnSpc>
                <a:spcPct val="150000"/>
              </a:lnSpc>
              <a:buFont typeface="Wingdings" panose="05000000000000000000" pitchFamily="2" charset="2"/>
              <a:buChar char="n"/>
            </a:pPr>
            <a:r>
              <a:rPr lang="en-US" sz="2400" dirty="0">
                <a:latin typeface="微软雅黑" panose="020B0503020204020204" pitchFamily="34" charset="-122"/>
                <a:ea typeface="微软雅黑" panose="020B0503020204020204" pitchFamily="34" charset="-122"/>
              </a:rPr>
              <a:t>git </a:t>
            </a:r>
            <a:r>
              <a:rPr lang="zh-CN" altLang="en-US" sz="2400" dirty="0">
                <a:latin typeface="微软雅黑" panose="020B0503020204020204" pitchFamily="34" charset="-122"/>
                <a:ea typeface="微软雅黑" panose="020B0503020204020204" pitchFamily="34" charset="-122"/>
              </a:rPr>
              <a:t>应用</a:t>
            </a:r>
            <a:endParaRPr lang="zh-CN" altLang="en-US"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安装</a:t>
            </a:r>
            <a:r>
              <a:rPr lang="en-US" altLang="zh-CN" sz="2400" dirty="0">
                <a:solidFill>
                  <a:schemeClr val="accent5"/>
                </a:solidFill>
                <a:latin typeface="微软雅黑" panose="020B0503020204020204" pitchFamily="34" charset="-122"/>
                <a:ea typeface="微软雅黑" panose="020B0503020204020204" pitchFamily="34" charset="-122"/>
              </a:rPr>
              <a:t>git</a:t>
            </a:r>
            <a:endParaRPr lang="zh-CN" altLang="en-US" sz="2400" dirty="0">
              <a:solidFill>
                <a:schemeClr val="accent5"/>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en-US" altLang="zh-CN" sz="2400" dirty="0">
                <a:solidFill>
                  <a:schemeClr val="accent5"/>
                </a:solidFill>
                <a:latin typeface="微软雅黑" panose="020B0503020204020204" pitchFamily="34" charset="-122"/>
                <a:ea typeface="微软雅黑" panose="020B0503020204020204" pitchFamily="34" charset="-122"/>
              </a:rPr>
              <a:t>    </a:t>
            </a:r>
            <a:r>
              <a:rPr lang="en-US" altLang="zh-CN" sz="2400" dirty="0">
                <a:solidFill>
                  <a:schemeClr val="tx1"/>
                </a:solidFill>
                <a:latin typeface="微软雅黑" panose="020B0503020204020204" pitchFamily="34" charset="-122"/>
                <a:ea typeface="微软雅黑" panose="020B0503020204020204" pitchFamily="34" charset="-122"/>
              </a:rPr>
              <a:t>$   dnf  install  -y  git</a:t>
            </a:r>
            <a:endParaRPr lang="en-US" altLang="zh-CN" sz="2400" dirty="0">
              <a:solidFill>
                <a:schemeClr val="tx1"/>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从</a:t>
            </a:r>
            <a:r>
              <a:rPr lang="en-US" altLang="zh-CN" sz="2400" dirty="0">
                <a:solidFill>
                  <a:schemeClr val="accent5"/>
                </a:solidFill>
                <a:latin typeface="微软雅黑" panose="020B0503020204020204" pitchFamily="34" charset="-122"/>
                <a:ea typeface="微软雅黑" panose="020B0503020204020204" pitchFamily="34" charset="-122"/>
              </a:rPr>
              <a:t>git</a:t>
            </a:r>
            <a:r>
              <a:rPr lang="zh-CN" altLang="en-US" sz="2400" dirty="0">
                <a:solidFill>
                  <a:schemeClr val="accent5"/>
                </a:solidFill>
                <a:latin typeface="微软雅黑" panose="020B0503020204020204" pitchFamily="34" charset="-122"/>
                <a:ea typeface="微软雅黑" panose="020B0503020204020204" pitchFamily="34" charset="-122"/>
              </a:rPr>
              <a:t>服务器克隆代码到</a:t>
            </a:r>
            <a:r>
              <a:rPr lang="zh-CN" altLang="en-US" sz="2400" dirty="0">
                <a:solidFill>
                  <a:schemeClr val="accent5"/>
                </a:solidFill>
                <a:latin typeface="微软雅黑" panose="020B0503020204020204" pitchFamily="34" charset="-122"/>
                <a:ea typeface="微软雅黑" panose="020B0503020204020204" pitchFamily="34" charset="-122"/>
              </a:rPr>
              <a:t>本地</a:t>
            </a:r>
            <a:endParaRPr lang="zh-CN" altLang="en-US" sz="2400" dirty="0">
              <a:solidFill>
                <a:schemeClr val="accent5"/>
              </a:solidFill>
              <a:latin typeface="微软雅黑" panose="020B0503020204020204" pitchFamily="34" charset="-122"/>
              <a:ea typeface="微软雅黑" panose="020B0503020204020204" pitchFamily="34" charset="-122"/>
            </a:endParaRPr>
          </a:p>
          <a:p>
            <a:pPr indent="0" fontAlgn="auto">
              <a:lnSpc>
                <a:spcPct val="125000"/>
              </a:lnSpc>
              <a:buFont typeface="Wingdings" panose="05000000000000000000" pitchFamily="2" charset="2"/>
              <a:buNone/>
            </a:pPr>
            <a:r>
              <a:rPr lang="en-US" altLang="zh-CN" sz="2400" dirty="0">
                <a:solidFill>
                  <a:schemeClr val="accent5"/>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sym typeface="+mn-ea"/>
              </a:rPr>
              <a:t>git  clone https://gitee.com/my-tux/LinuxAbc.git</a:t>
            </a:r>
            <a:endParaRPr lang="en-US" altLang="zh-CN" sz="2000" dirty="0">
              <a:latin typeface="微软雅黑" panose="020B0503020204020204" pitchFamily="34" charset="-122"/>
              <a:ea typeface="微软雅黑" panose="020B0503020204020204" pitchFamily="34" charset="-122"/>
            </a:endParaRPr>
          </a:p>
          <a:p>
            <a:pPr indent="0" fontAlgn="auto">
              <a:lnSpc>
                <a:spcPct val="125000"/>
              </a:lnSpc>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    $   cd   LinuxAbc</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配置开发者用户名和</a:t>
            </a:r>
            <a:r>
              <a:rPr lang="zh-CN" altLang="en-US" sz="2400" dirty="0">
                <a:solidFill>
                  <a:schemeClr val="accent5"/>
                </a:solidFill>
                <a:latin typeface="微软雅黑" panose="020B0503020204020204" pitchFamily="34" charset="-122"/>
                <a:ea typeface="微软雅黑" panose="020B0503020204020204" pitchFamily="34" charset="-122"/>
              </a:rPr>
              <a:t>邮箱</a:t>
            </a:r>
            <a:endParaRPr lang="zh-CN" altLang="en-US" sz="2400" dirty="0">
              <a:solidFill>
                <a:schemeClr val="accent5"/>
              </a:solidFill>
              <a:latin typeface="微软雅黑" panose="020B0503020204020204" pitchFamily="34" charset="-122"/>
              <a:ea typeface="微软雅黑" panose="020B0503020204020204" pitchFamily="34" charset="-122"/>
            </a:endParaRPr>
          </a:p>
          <a:p>
            <a:pPr indent="0" fontAlgn="auto">
              <a:lnSpc>
                <a:spcPct val="125000"/>
              </a:lnSpc>
              <a:buFont typeface="Wingdings" panose="05000000000000000000" pitchFamily="2" charset="2"/>
              <a:buNone/>
            </a:pPr>
            <a:r>
              <a:rPr lang="en-US" altLang="zh-CN" sz="2400" dirty="0">
                <a:solidFill>
                  <a:schemeClr val="accent5"/>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git   config  user.name   linuxer</a:t>
            </a:r>
            <a:endParaRPr lang="en-US" altLang="zh-CN" sz="2400" dirty="0">
              <a:latin typeface="微软雅黑" panose="020B0503020204020204" pitchFamily="34" charset="-122"/>
              <a:ea typeface="微软雅黑" panose="020B0503020204020204" pitchFamily="34" charset="-122"/>
            </a:endParaRPr>
          </a:p>
          <a:p>
            <a:pPr indent="0" fontAlgn="auto">
              <a:lnSpc>
                <a:spcPct val="125000"/>
              </a:lnSpc>
              <a:buFont typeface="Wingdings" panose="05000000000000000000" pitchFamily="2" charset="2"/>
              <a:buNone/>
            </a:pPr>
            <a:r>
              <a:rPr lang="en-US" altLang="zh-CN" sz="2800" b="1" dirty="0">
                <a:solidFill>
                  <a:schemeClr val="accent1">
                    <a:lumMod val="75000"/>
                  </a:schemeClr>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git  config   user.email   linuxer@qq.com</a:t>
            </a:r>
            <a:endParaRPr lang="en-US" altLang="zh-CN" sz="24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295900" y="3429000"/>
            <a:ext cx="2779395" cy="706755"/>
          </a:xfrm>
          <a:prstGeom prst="rect">
            <a:avLst/>
          </a:prstGeom>
          <a:noFill/>
        </p:spPr>
        <p:txBody>
          <a:bodyPr wrap="square" rtlCol="0">
            <a:spAutoFit/>
          </a:bodyPr>
          <a:p>
            <a:r>
              <a:rPr lang="zh-CN" altLang="en-US" sz="2000">
                <a:latin typeface="微软雅黑" panose="020B0503020204020204" pitchFamily="34" charset="-122"/>
                <a:ea typeface="微软雅黑" panose="020B0503020204020204" pitchFamily="34" charset="-122"/>
              </a:rPr>
              <a:t>克隆</a:t>
            </a:r>
            <a:r>
              <a:rPr lang="zh-CN" altLang="en-US" sz="2000">
                <a:latin typeface="微软雅黑" panose="020B0503020204020204" pitchFamily="34" charset="-122"/>
                <a:ea typeface="微软雅黑" panose="020B0503020204020204" pitchFamily="34" charset="-122"/>
              </a:rPr>
              <a:t>贡献者账号仓库</a:t>
            </a:r>
            <a:r>
              <a:rPr lang="zh-CN" altLang="en-US" sz="2000">
                <a:latin typeface="微软雅黑" panose="020B0503020204020204" pitchFamily="34" charset="-122"/>
                <a:ea typeface="微软雅黑" panose="020B0503020204020204" pitchFamily="34" charset="-122"/>
              </a:rPr>
              <a:t>下面的项目地址</a:t>
            </a:r>
            <a:endParaRPr lang="zh-CN" altLang="en-US" sz="2000">
              <a:latin typeface="微软雅黑" panose="020B0503020204020204" pitchFamily="34" charset="-122"/>
              <a:ea typeface="微软雅黑" panose="020B0503020204020204" pitchFamily="34" charset="-122"/>
            </a:endParaRPr>
          </a:p>
        </p:txBody>
      </p:sp>
      <p:cxnSp>
        <p:nvCxnSpPr>
          <p:cNvPr id="6" name="直接连接符 5"/>
          <p:cNvCxnSpPr/>
          <p:nvPr/>
        </p:nvCxnSpPr>
        <p:spPr>
          <a:xfrm flipV="1">
            <a:off x="2683510" y="4596130"/>
            <a:ext cx="4744085" cy="18415"/>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3.1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与</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UNIX</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建立连接</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66809"/>
            <a:ext cx="8239840" cy="4089709"/>
          </a:xfrm>
          <a:prstGeom prst="rect">
            <a:avLst/>
          </a:prstGeom>
          <a:noFill/>
          <a:ln w="19050">
            <a:solidFill>
              <a:schemeClr val="accent5"/>
            </a:solidFill>
          </a:ln>
        </p:spPr>
        <p:txBody>
          <a:bodyPr wrap="square" rtlCol="0">
            <a:spAutoFit/>
          </a:bodyPr>
          <a:lstStyle/>
          <a:p>
            <a:pPr marL="342900" indent="-342900">
              <a:lnSpc>
                <a:spcPct val="13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登录时需要使用</a:t>
            </a:r>
            <a:r>
              <a:rPr lang="zh-CN" altLang="en-US" sz="2400" dirty="0">
                <a:solidFill>
                  <a:srgbClr val="C00000"/>
                </a:solidFill>
                <a:latin typeface="微软雅黑" panose="020B0503020204020204" pitchFamily="34" charset="-122"/>
                <a:ea typeface="微软雅黑" panose="020B0503020204020204" pitchFamily="34" charset="-122"/>
              </a:rPr>
              <a:t>登录名</a:t>
            </a:r>
            <a:r>
              <a:rPr lang="zh-CN" altLang="en-US" sz="2400" dirty="0">
                <a:latin typeface="微软雅黑" panose="020B0503020204020204" pitchFamily="34" charset="-122"/>
                <a:ea typeface="微软雅黑" panose="020B0503020204020204" pitchFamily="34" charset="-122"/>
              </a:rPr>
              <a:t>和</a:t>
            </a:r>
            <a:r>
              <a:rPr lang="zh-CN" altLang="en-US" sz="2400" dirty="0">
                <a:solidFill>
                  <a:srgbClr val="C00000"/>
                </a:solidFill>
                <a:latin typeface="微软雅黑" panose="020B0503020204020204" pitchFamily="34" charset="-122"/>
                <a:ea typeface="微软雅黑" panose="020B0503020204020204" pitchFamily="34" charset="-122"/>
              </a:rPr>
              <a:t>口令</a:t>
            </a:r>
            <a:endParaRPr lang="en-US" altLang="zh-CN" sz="2400" dirty="0">
              <a:solidFill>
                <a:srgbClr val="C00000"/>
              </a:solidFill>
              <a:latin typeface="微软雅黑" panose="020B0503020204020204" pitchFamily="34" charset="-122"/>
              <a:ea typeface="微软雅黑" panose="020B0503020204020204" pitchFamily="34" charset="-122"/>
            </a:endParaRPr>
          </a:p>
          <a:p>
            <a:pPr marL="342900" indent="-342900">
              <a:lnSpc>
                <a:spcPct val="13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登录名</a:t>
            </a:r>
            <a:endParaRPr lang="en-US" altLang="zh-CN" sz="2400" dirty="0">
              <a:latin typeface="微软雅黑" panose="020B0503020204020204" pitchFamily="34" charset="-122"/>
              <a:ea typeface="微软雅黑" panose="020B0503020204020204" pitchFamily="34" charset="-122"/>
            </a:endParaRPr>
          </a:p>
          <a:p>
            <a:pPr marL="342900" indent="-342900">
              <a:lnSpc>
                <a:spcPct val="13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又称为用户名，唯一，系统用它对用户进行身份确认</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342900" indent="-342900">
              <a:lnSpc>
                <a:spcPct val="13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口令</a:t>
            </a:r>
            <a:endParaRPr lang="en-US" altLang="zh-CN" sz="2400" dirty="0">
              <a:latin typeface="微软雅黑" panose="020B0503020204020204" pitchFamily="34" charset="-122"/>
              <a:ea typeface="微软雅黑" panose="020B0503020204020204" pitchFamily="34" charset="-122"/>
            </a:endParaRPr>
          </a:p>
          <a:p>
            <a:pPr marL="342900" indent="-342900">
              <a:lnSpc>
                <a:spcPct val="13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是一个由字母和数字组成的序列</a:t>
            </a: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85030"/>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登录</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501010" y="3680563"/>
            <a:ext cx="2925233" cy="2154180"/>
          </a:xfrm>
          <a:prstGeom prst="rect">
            <a:avLst/>
          </a:prstGeom>
        </p:spPr>
      </p:pic>
      <p:pic>
        <p:nvPicPr>
          <p:cNvPr id="4" name="图片 3"/>
          <p:cNvPicPr>
            <a:picLocks noChangeAspect="1"/>
          </p:cNvPicPr>
          <p:nvPr/>
        </p:nvPicPr>
        <p:blipFill>
          <a:blip r:embed="rId2"/>
          <a:stretch>
            <a:fillRect/>
          </a:stretch>
        </p:blipFill>
        <p:spPr>
          <a:xfrm>
            <a:off x="965801" y="4368035"/>
            <a:ext cx="3754245" cy="152807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3.5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shell</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和系统工具</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参与开源社区</a:t>
            </a:r>
            <a:r>
              <a:rPr lang="zh-CN" altLang="en-US" sz="2800" dirty="0">
                <a:solidFill>
                  <a:schemeClr val="tx1"/>
                </a:solidFill>
                <a:latin typeface="微软雅黑" panose="020B0503020204020204" pitchFamily="34" charset="-122"/>
                <a:ea typeface="微软雅黑" panose="020B0503020204020204" pitchFamily="34" charset="-122"/>
              </a:rPr>
              <a:t>与开源活动</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4</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287891" y="4445936"/>
            <a:ext cx="1410486"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running</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4" name="PA-淘宝网chenying0907出品 23"/>
          <p:cNvSpPr txBox="1"/>
          <p:nvPr>
            <p:custDataLst>
              <p:tags r:id="rId1"/>
            </p:custDataLst>
          </p:nvPr>
        </p:nvSpPr>
        <p:spPr>
          <a:xfrm>
            <a:off x="564526" y="1886437"/>
            <a:ext cx="8239840" cy="4707890"/>
          </a:xfrm>
          <a:prstGeom prst="rect">
            <a:avLst/>
          </a:prstGeom>
          <a:noFill/>
          <a:ln w="19050">
            <a:solidFill>
              <a:schemeClr val="accent5"/>
            </a:solidFill>
          </a:ln>
        </p:spPr>
        <p:txBody>
          <a:bodyPr wrap="square" rtlCol="0">
            <a:spAutoFit/>
          </a:bodyPr>
          <a:p>
            <a:pPr marL="457200" indent="-457200">
              <a:lnSpc>
                <a:spcPct val="150000"/>
              </a:lnSpc>
              <a:buFont typeface="Wingdings" panose="05000000000000000000" pitchFamily="2" charset="2"/>
              <a:buChar char="n"/>
            </a:pPr>
            <a:r>
              <a:rPr lang="en-US" sz="2400" dirty="0">
                <a:latin typeface="微软雅黑" panose="020B0503020204020204" pitchFamily="34" charset="-122"/>
                <a:ea typeface="微软雅黑" panose="020B0503020204020204" pitchFamily="34" charset="-122"/>
              </a:rPr>
              <a:t>git </a:t>
            </a:r>
            <a:r>
              <a:rPr lang="zh-CN" altLang="en-US" sz="2400" dirty="0">
                <a:latin typeface="微软雅黑" panose="020B0503020204020204" pitchFamily="34" charset="-122"/>
                <a:ea typeface="微软雅黑" panose="020B0503020204020204" pitchFamily="34" charset="-122"/>
              </a:rPr>
              <a:t>应用</a:t>
            </a:r>
            <a:endParaRPr lang="zh-CN" altLang="en-US"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创建</a:t>
            </a:r>
            <a:r>
              <a:rPr lang="zh-CN" altLang="en-US" sz="2400" dirty="0">
                <a:solidFill>
                  <a:schemeClr val="accent5"/>
                </a:solidFill>
                <a:latin typeface="微软雅黑" panose="020B0503020204020204" pitchFamily="34" charset="-122"/>
                <a:ea typeface="微软雅黑" panose="020B0503020204020204" pitchFamily="34" charset="-122"/>
              </a:rPr>
              <a:t>分支</a:t>
            </a:r>
            <a:endParaRPr lang="zh-CN" altLang="en-US" sz="2400" dirty="0">
              <a:solidFill>
                <a:schemeClr val="accent5"/>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en-US" altLang="zh-CN" sz="2400" dirty="0">
                <a:solidFill>
                  <a:schemeClr val="accent5"/>
                </a:solidFill>
                <a:latin typeface="微软雅黑" panose="020B0503020204020204" pitchFamily="34" charset="-122"/>
                <a:ea typeface="微软雅黑" panose="020B0503020204020204" pitchFamily="34" charset="-122"/>
              </a:rPr>
              <a:t>    </a:t>
            </a:r>
            <a:r>
              <a:rPr lang="en-US" altLang="zh-CN" sz="2400" dirty="0">
                <a:solidFill>
                  <a:schemeClr val="tx1"/>
                </a:solidFill>
                <a:latin typeface="微软雅黑" panose="020B0503020204020204" pitchFamily="34" charset="-122"/>
                <a:ea typeface="微软雅黑" panose="020B0503020204020204" pitchFamily="34" charset="-122"/>
              </a:rPr>
              <a:t>$   git  branch  c21219999</a:t>
            </a:r>
            <a:endParaRPr lang="en-US" altLang="zh-CN" sz="2400" dirty="0">
              <a:solidFill>
                <a:schemeClr val="tx1"/>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切换</a:t>
            </a:r>
            <a:r>
              <a:rPr lang="zh-CN" altLang="en-US" sz="2400" dirty="0">
                <a:solidFill>
                  <a:schemeClr val="accent5"/>
                </a:solidFill>
                <a:latin typeface="微软雅黑" panose="020B0503020204020204" pitchFamily="34" charset="-122"/>
                <a:ea typeface="微软雅黑" panose="020B0503020204020204" pitchFamily="34" charset="-122"/>
              </a:rPr>
              <a:t>分支</a:t>
            </a:r>
            <a:endParaRPr lang="zh-CN" altLang="en-US" sz="2400" dirty="0">
              <a:solidFill>
                <a:schemeClr val="accent5"/>
              </a:solidFill>
              <a:latin typeface="微软雅黑" panose="020B0503020204020204" pitchFamily="34" charset="-122"/>
              <a:ea typeface="微软雅黑" panose="020B0503020204020204" pitchFamily="34" charset="-122"/>
            </a:endParaRPr>
          </a:p>
          <a:p>
            <a:pPr indent="0" fontAlgn="auto">
              <a:lnSpc>
                <a:spcPct val="125000"/>
              </a:lnSpc>
              <a:buFont typeface="Wingdings" panose="05000000000000000000" pitchFamily="2" charset="2"/>
              <a:buNone/>
            </a:pPr>
            <a:r>
              <a:rPr lang="en-US" altLang="zh-CN" sz="2400" dirty="0">
                <a:solidFill>
                  <a:schemeClr val="accent5"/>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git  checkout  c21219999</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查看文件变动</a:t>
            </a:r>
            <a:r>
              <a:rPr lang="zh-CN" altLang="en-US" sz="2400" dirty="0">
                <a:solidFill>
                  <a:schemeClr val="accent5"/>
                </a:solidFill>
                <a:latin typeface="微软雅黑" panose="020B0503020204020204" pitchFamily="34" charset="-122"/>
                <a:ea typeface="微软雅黑" panose="020B0503020204020204" pitchFamily="34" charset="-122"/>
              </a:rPr>
              <a:t>状态</a:t>
            </a:r>
            <a:endParaRPr lang="zh-CN" altLang="en-US" sz="2400" dirty="0">
              <a:solidFill>
                <a:schemeClr val="accent5"/>
              </a:solidFill>
              <a:latin typeface="微软雅黑" panose="020B0503020204020204" pitchFamily="34" charset="-122"/>
              <a:ea typeface="微软雅黑" panose="020B0503020204020204" pitchFamily="34" charset="-122"/>
            </a:endParaRPr>
          </a:p>
          <a:p>
            <a:pPr indent="0" fontAlgn="auto">
              <a:lnSpc>
                <a:spcPct val="125000"/>
              </a:lnSpc>
              <a:buFont typeface="Wingdings" panose="05000000000000000000" pitchFamily="2" charset="2"/>
              <a:buNone/>
            </a:pPr>
            <a:r>
              <a:rPr lang="en-US" altLang="zh-CN" sz="2400" dirty="0">
                <a:solidFill>
                  <a:schemeClr val="accent5"/>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git   status</a:t>
            </a:r>
            <a:endParaRPr lang="en-US" altLang="zh-CN" sz="2400" dirty="0">
              <a:latin typeface="微软雅黑" panose="020B0503020204020204" pitchFamily="34" charset="-122"/>
              <a:ea typeface="微软雅黑" panose="020B0503020204020204" pitchFamily="34" charset="-122"/>
            </a:endParaRPr>
          </a:p>
          <a:p>
            <a:pPr indent="0" fontAlgn="auto">
              <a:lnSpc>
                <a:spcPct val="125000"/>
              </a:lnSpc>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    $  vi   stucomm/ccst2023/ccst-g/c21219999.csv</a:t>
            </a:r>
            <a:endParaRPr lang="en-US" altLang="zh-CN" sz="2400" dirty="0">
              <a:latin typeface="微软雅黑" panose="020B0503020204020204" pitchFamily="34" charset="-122"/>
              <a:ea typeface="微软雅黑" panose="020B0503020204020204" pitchFamily="34" charset="-122"/>
            </a:endParaRPr>
          </a:p>
          <a:p>
            <a:pPr indent="0" fontAlgn="auto">
              <a:lnSpc>
                <a:spcPct val="125000"/>
              </a:lnSpc>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    $  git  status</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53" presetClass="entr" presetSubtype="16" fill="hold"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p:cTn id="12"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8">
                                            <p:txEl>
                                              <p:pRg st="0" end="0"/>
                                            </p:txEl>
                                          </p:spTgt>
                                        </p:tgtEl>
                                      </p:cBhvr>
                                    </p:animEffec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xEl>
                                              <p:pRg st="0" end="0"/>
                                            </p:txEl>
                                          </p:spTgt>
                                        </p:tgtEl>
                                        <p:attrNameLst>
                                          <p:attrName>style.visibility</p:attrName>
                                        </p:attrNameLst>
                                      </p:cBhvr>
                                      <p:to>
                                        <p:strVal val="visible"/>
                                      </p:to>
                                    </p:set>
                                    <p:animEffect transition="in" filter="fade">
                                      <p:cBhvr>
                                        <p:cTn id="22" dur="500"/>
                                        <p:tgtEl>
                                          <p:spTgt spid="2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xEl>
                                              <p:pRg st="1" end="1"/>
                                            </p:txEl>
                                          </p:spTgt>
                                        </p:tgtEl>
                                        <p:attrNameLst>
                                          <p:attrName>style.visibility</p:attrName>
                                        </p:attrNameLst>
                                      </p:cBhvr>
                                      <p:to>
                                        <p:strVal val="visible"/>
                                      </p:to>
                                    </p:set>
                                    <p:animEffect transition="in" filter="fade">
                                      <p:cBhvr>
                                        <p:cTn id="27" dur="500"/>
                                        <p:tgtEl>
                                          <p:spTgt spid="24">
                                            <p:txEl>
                                              <p:pRg st="1" end="1"/>
                                            </p:txEl>
                                          </p:spTgt>
                                        </p:tgtEl>
                                      </p:cBhvr>
                                    </p:animEffect>
                                  </p:childTnLst>
                                </p:cTn>
                              </p:par>
                            </p:childTnLst>
                          </p:cTn>
                        </p:par>
                        <p:par>
                          <p:cTn id="28" fill="hold">
                            <p:stCondLst>
                              <p:cond delay="500"/>
                            </p:stCondLst>
                            <p:childTnLst>
                              <p:par>
                                <p:cTn id="29" presetID="1" presetClass="entr" presetSubtype="0" fill="hold" grpId="1" nodeType="after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4">
                                            <p:txEl>
                                              <p:pRg st="2" end="2"/>
                                            </p:txEl>
                                          </p:spTgt>
                                        </p:tgtEl>
                                        <p:attrNameLst>
                                          <p:attrName>style.visibility</p:attrName>
                                        </p:attrNameLst>
                                      </p:cBhvr>
                                      <p:to>
                                        <p:strVal val="visible"/>
                                      </p:to>
                                    </p:set>
                                    <p:animEffect transition="in" filter="wipe(left)">
                                      <p:cBhvr>
                                        <p:cTn id="35" dur="500"/>
                                        <p:tgtEl>
                                          <p:spTgt spid="24">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4">
                                            <p:txEl>
                                              <p:pRg st="3" end="3"/>
                                            </p:txEl>
                                          </p:spTgt>
                                        </p:tgtEl>
                                        <p:attrNameLst>
                                          <p:attrName>style.visibility</p:attrName>
                                        </p:attrNameLst>
                                      </p:cBhvr>
                                      <p:to>
                                        <p:strVal val="visible"/>
                                      </p:to>
                                    </p:set>
                                    <p:animEffect transition="in" filter="wipe(left)">
                                      <p:cBhvr>
                                        <p:cTn id="40" dur="500"/>
                                        <p:tgtEl>
                                          <p:spTgt spid="24">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4">
                                            <p:txEl>
                                              <p:pRg st="4" end="4"/>
                                            </p:txEl>
                                          </p:spTgt>
                                        </p:tgtEl>
                                        <p:attrNameLst>
                                          <p:attrName>style.visibility</p:attrName>
                                        </p:attrNameLst>
                                      </p:cBhvr>
                                      <p:to>
                                        <p:strVal val="visible"/>
                                      </p:to>
                                    </p:set>
                                    <p:animEffect transition="in" filter="wipe(left)">
                                      <p:cBhvr>
                                        <p:cTn id="45" dur="500"/>
                                        <p:tgtEl>
                                          <p:spTgt spid="24">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24">
                                            <p:txEl>
                                              <p:pRg st="6" end="6"/>
                                            </p:txEl>
                                          </p:spTgt>
                                        </p:tgtEl>
                                        <p:attrNameLst>
                                          <p:attrName>style.visibility</p:attrName>
                                        </p:attrNameLst>
                                      </p:cBhvr>
                                      <p:to>
                                        <p:strVal val="visible"/>
                                      </p:to>
                                    </p:set>
                                    <p:animEffect transition="in" filter="wipe(left)">
                                      <p:cBhvr>
                                        <p:cTn id="54" dur="500"/>
                                        <p:tgtEl>
                                          <p:spTgt spid="24">
                                            <p:txEl>
                                              <p:pRg st="6" end="6"/>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4">
                                            <p:txEl>
                                              <p:pRg st="7" end="7"/>
                                            </p:txEl>
                                          </p:spTgt>
                                        </p:tgtEl>
                                        <p:attrNameLst>
                                          <p:attrName>style.visibility</p:attrName>
                                        </p:attrNameLst>
                                      </p:cBhvr>
                                      <p:to>
                                        <p:strVal val="visible"/>
                                      </p:to>
                                    </p:set>
                                    <p:animEffect transition="in" filter="wipe(left)">
                                      <p:cBhvr>
                                        <p:cTn id="59" dur="500"/>
                                        <p:tgtEl>
                                          <p:spTgt spid="24">
                                            <p:txEl>
                                              <p:pRg st="7" end="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24">
                                            <p:txEl>
                                              <p:pRg st="8" end="8"/>
                                            </p:txEl>
                                          </p:spTgt>
                                        </p:tgtEl>
                                        <p:attrNameLst>
                                          <p:attrName>style.visibility</p:attrName>
                                        </p:attrNameLst>
                                      </p:cBhvr>
                                      <p:to>
                                        <p:strVal val="visible"/>
                                      </p:to>
                                    </p:set>
                                    <p:animEffect transition="in" filter="wipe(left)">
                                      <p:cBhvr>
                                        <p:cTn id="64" dur="500"/>
                                        <p:tgtEl>
                                          <p:spTgt spid="2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24" grpId="0" bldLvl="0" animBg="1"/>
      <p:bldP spid="24" grpId="1" bldLvl="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3.5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shell</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和系统工具</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参与开源社区于开源活动</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4</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287891" y="4445936"/>
            <a:ext cx="1410486"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running</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4" name="PA-淘宝网chenying0907出品 23"/>
          <p:cNvSpPr txBox="1"/>
          <p:nvPr>
            <p:custDataLst>
              <p:tags r:id="rId1"/>
            </p:custDataLst>
          </p:nvPr>
        </p:nvSpPr>
        <p:spPr>
          <a:xfrm>
            <a:off x="564526" y="1886437"/>
            <a:ext cx="8239840" cy="4338320"/>
          </a:xfrm>
          <a:prstGeom prst="rect">
            <a:avLst/>
          </a:prstGeom>
          <a:noFill/>
          <a:ln w="19050">
            <a:solidFill>
              <a:schemeClr val="accent5"/>
            </a:solidFill>
          </a:ln>
        </p:spPr>
        <p:txBody>
          <a:bodyPr wrap="square" rtlCol="0">
            <a:spAutoFit/>
          </a:bodyPr>
          <a:p>
            <a:pPr marL="457200" indent="-457200">
              <a:lnSpc>
                <a:spcPct val="150000"/>
              </a:lnSpc>
              <a:buFont typeface="Wingdings" panose="05000000000000000000" pitchFamily="2" charset="2"/>
              <a:buChar char="n"/>
            </a:pPr>
            <a:r>
              <a:rPr lang="en-US" sz="2400" dirty="0">
                <a:latin typeface="微软雅黑" panose="020B0503020204020204" pitchFamily="34" charset="-122"/>
                <a:ea typeface="微软雅黑" panose="020B0503020204020204" pitchFamily="34" charset="-122"/>
              </a:rPr>
              <a:t>git </a:t>
            </a:r>
            <a:r>
              <a:rPr lang="zh-CN" altLang="en-US" sz="2400" dirty="0">
                <a:latin typeface="微软雅黑" panose="020B0503020204020204" pitchFamily="34" charset="-122"/>
                <a:ea typeface="微软雅黑" panose="020B0503020204020204" pitchFamily="34" charset="-122"/>
              </a:rPr>
              <a:t>应用</a:t>
            </a:r>
            <a:endParaRPr lang="zh-CN" altLang="en-US"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添加文件到暂存</a:t>
            </a:r>
            <a:r>
              <a:rPr lang="zh-CN" altLang="en-US" sz="2400" dirty="0">
                <a:solidFill>
                  <a:schemeClr val="accent5"/>
                </a:solidFill>
                <a:latin typeface="微软雅黑" panose="020B0503020204020204" pitchFamily="34" charset="-122"/>
                <a:ea typeface="微软雅黑" panose="020B0503020204020204" pitchFamily="34" charset="-122"/>
              </a:rPr>
              <a:t>区</a:t>
            </a:r>
            <a:endParaRPr lang="zh-CN" altLang="en-US" sz="2400" dirty="0">
              <a:solidFill>
                <a:schemeClr val="accent5"/>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en-US" altLang="zh-CN" sz="2400" dirty="0">
                <a:solidFill>
                  <a:schemeClr val="accent5"/>
                </a:solidFill>
                <a:latin typeface="微软雅黑" panose="020B0503020204020204" pitchFamily="34" charset="-122"/>
                <a:ea typeface="微软雅黑" panose="020B0503020204020204" pitchFamily="34" charset="-122"/>
              </a:rPr>
              <a:t>    </a:t>
            </a:r>
            <a:r>
              <a:rPr lang="en-US" altLang="zh-CN" sz="2400" dirty="0">
                <a:solidFill>
                  <a:schemeClr val="tx1"/>
                </a:solidFill>
                <a:latin typeface="微软雅黑" panose="020B0503020204020204" pitchFamily="34" charset="-122"/>
                <a:ea typeface="微软雅黑" panose="020B0503020204020204" pitchFamily="34" charset="-122"/>
              </a:rPr>
              <a:t>$   git  add  .</a:t>
            </a:r>
            <a:endParaRPr lang="en-US" altLang="zh-CN" sz="2400" dirty="0">
              <a:solidFill>
                <a:schemeClr val="tx1"/>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en-US" altLang="zh-CN" sz="2400" dirty="0">
                <a:solidFill>
                  <a:schemeClr val="tx1"/>
                </a:solidFill>
                <a:latin typeface="微软雅黑" panose="020B0503020204020204" pitchFamily="34" charset="-122"/>
                <a:ea typeface="微软雅黑" panose="020B0503020204020204" pitchFamily="34" charset="-122"/>
              </a:rPr>
              <a:t>    $   git  status</a:t>
            </a:r>
            <a:endParaRPr lang="en-US" altLang="zh-CN" sz="2400" dirty="0">
              <a:solidFill>
                <a:schemeClr val="tx1"/>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提交文件变动到</a:t>
            </a:r>
            <a:r>
              <a:rPr lang="zh-CN" altLang="en-US" sz="2400" dirty="0">
                <a:solidFill>
                  <a:schemeClr val="accent5"/>
                </a:solidFill>
                <a:latin typeface="微软雅黑" panose="020B0503020204020204" pitchFamily="34" charset="-122"/>
                <a:ea typeface="微软雅黑" panose="020B0503020204020204" pitchFamily="34" charset="-122"/>
              </a:rPr>
              <a:t>版本库</a:t>
            </a:r>
            <a:endParaRPr lang="zh-CN" altLang="en-US" sz="2400" dirty="0">
              <a:solidFill>
                <a:schemeClr val="accent5"/>
              </a:solidFill>
              <a:latin typeface="微软雅黑" panose="020B0503020204020204" pitchFamily="34" charset="-122"/>
              <a:ea typeface="微软雅黑" panose="020B0503020204020204" pitchFamily="34" charset="-122"/>
            </a:endParaRPr>
          </a:p>
          <a:p>
            <a:pPr indent="0" fontAlgn="auto">
              <a:lnSpc>
                <a:spcPct val="125000"/>
              </a:lnSpc>
              <a:buFont typeface="Wingdings" panose="05000000000000000000" pitchFamily="2" charset="2"/>
              <a:buNone/>
            </a:pPr>
            <a:r>
              <a:rPr lang="en-US" altLang="zh-CN" sz="2400" dirty="0">
                <a:solidFill>
                  <a:schemeClr val="accent5"/>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git  commit  -m  “</a:t>
            </a:r>
            <a:r>
              <a:rPr lang="zh-CN" altLang="en-US" sz="2400" dirty="0">
                <a:latin typeface="微软雅黑" panose="020B0503020204020204" pitchFamily="34" charset="-122"/>
                <a:ea typeface="微软雅黑" panose="020B0503020204020204" pitchFamily="34" charset="-122"/>
              </a:rPr>
              <a:t>这里</a:t>
            </a:r>
            <a:r>
              <a:rPr lang="zh-CN" altLang="en-US" sz="2400" dirty="0">
                <a:latin typeface="微软雅黑" panose="020B0503020204020204" pitchFamily="34" charset="-122"/>
                <a:ea typeface="微软雅黑" panose="020B0503020204020204" pitchFamily="34" charset="-122"/>
              </a:rPr>
              <a:t>写提交原因</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将本地代码改动推到服务器上的</a:t>
            </a:r>
            <a:r>
              <a:rPr lang="zh-CN" altLang="en-US" sz="2400" dirty="0">
                <a:solidFill>
                  <a:schemeClr val="accent5"/>
                </a:solidFill>
                <a:latin typeface="微软雅黑" panose="020B0503020204020204" pitchFamily="34" charset="-122"/>
                <a:ea typeface="微软雅黑" panose="020B0503020204020204" pitchFamily="34" charset="-122"/>
              </a:rPr>
              <a:t>贡献者代码</a:t>
            </a:r>
            <a:r>
              <a:rPr lang="zh-CN" altLang="en-US" sz="2400" dirty="0">
                <a:solidFill>
                  <a:schemeClr val="accent5"/>
                </a:solidFill>
                <a:latin typeface="微软雅黑" panose="020B0503020204020204" pitchFamily="34" charset="-122"/>
                <a:ea typeface="微软雅黑" panose="020B0503020204020204" pitchFamily="34" charset="-122"/>
              </a:rPr>
              <a:t>仓库</a:t>
            </a:r>
            <a:endParaRPr lang="zh-CN" altLang="en-US" sz="2400" dirty="0">
              <a:solidFill>
                <a:schemeClr val="accent5"/>
              </a:solidFill>
              <a:latin typeface="微软雅黑" panose="020B0503020204020204" pitchFamily="34" charset="-122"/>
              <a:ea typeface="微软雅黑" panose="020B0503020204020204" pitchFamily="34" charset="-122"/>
            </a:endParaRPr>
          </a:p>
          <a:p>
            <a:pPr indent="0" fontAlgn="auto">
              <a:lnSpc>
                <a:spcPct val="125000"/>
              </a:lnSpc>
              <a:buFont typeface="Wingdings" panose="05000000000000000000" pitchFamily="2" charset="2"/>
              <a:buNone/>
            </a:pPr>
            <a:r>
              <a:rPr lang="en-US" altLang="zh-CN" sz="2400" dirty="0">
                <a:solidFill>
                  <a:schemeClr val="accent5"/>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git   push  origin  c21219999</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53" presetClass="entr" presetSubtype="16" fill="hold"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p:cTn id="12"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8">
                                            <p:txEl>
                                              <p:pRg st="0" end="0"/>
                                            </p:txEl>
                                          </p:spTgt>
                                        </p:tgtEl>
                                      </p:cBhvr>
                                    </p:animEffec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xEl>
                                              <p:pRg st="0" end="0"/>
                                            </p:txEl>
                                          </p:spTgt>
                                        </p:tgtEl>
                                        <p:attrNameLst>
                                          <p:attrName>style.visibility</p:attrName>
                                        </p:attrNameLst>
                                      </p:cBhvr>
                                      <p:to>
                                        <p:strVal val="visible"/>
                                      </p:to>
                                    </p:set>
                                    <p:animEffect transition="in" filter="fade">
                                      <p:cBhvr>
                                        <p:cTn id="22" dur="500"/>
                                        <p:tgtEl>
                                          <p:spTgt spid="2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xEl>
                                              <p:pRg st="1" end="1"/>
                                            </p:txEl>
                                          </p:spTgt>
                                        </p:tgtEl>
                                        <p:attrNameLst>
                                          <p:attrName>style.visibility</p:attrName>
                                        </p:attrNameLst>
                                      </p:cBhvr>
                                      <p:to>
                                        <p:strVal val="visible"/>
                                      </p:to>
                                    </p:set>
                                    <p:animEffect transition="in" filter="fade">
                                      <p:cBhvr>
                                        <p:cTn id="27" dur="500"/>
                                        <p:tgtEl>
                                          <p:spTgt spid="24">
                                            <p:txEl>
                                              <p:pRg st="1" end="1"/>
                                            </p:txEl>
                                          </p:spTgt>
                                        </p:tgtEl>
                                      </p:cBhvr>
                                    </p:animEffect>
                                  </p:childTnLst>
                                </p:cTn>
                              </p:par>
                            </p:childTnLst>
                          </p:cTn>
                        </p:par>
                        <p:par>
                          <p:cTn id="28" fill="hold">
                            <p:stCondLst>
                              <p:cond delay="500"/>
                            </p:stCondLst>
                            <p:childTnLst>
                              <p:par>
                                <p:cTn id="29" presetID="1" presetClass="entr" presetSubtype="0" fill="hold" grpId="1" nodeType="after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4">
                                            <p:txEl>
                                              <p:pRg st="2" end="2"/>
                                            </p:txEl>
                                          </p:spTgt>
                                        </p:tgtEl>
                                        <p:attrNameLst>
                                          <p:attrName>style.visibility</p:attrName>
                                        </p:attrNameLst>
                                      </p:cBhvr>
                                      <p:to>
                                        <p:strVal val="visible"/>
                                      </p:to>
                                    </p:set>
                                    <p:animEffect transition="in" filter="wipe(left)">
                                      <p:cBhvr>
                                        <p:cTn id="35" dur="500"/>
                                        <p:tgtEl>
                                          <p:spTgt spid="24">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4">
                                            <p:txEl>
                                              <p:pRg st="3" end="3"/>
                                            </p:txEl>
                                          </p:spTgt>
                                        </p:tgtEl>
                                        <p:attrNameLst>
                                          <p:attrName>style.visibility</p:attrName>
                                        </p:attrNameLst>
                                      </p:cBhvr>
                                      <p:to>
                                        <p:strVal val="visible"/>
                                      </p:to>
                                    </p:set>
                                    <p:animEffect transition="in" filter="wipe(left)">
                                      <p:cBhvr>
                                        <p:cTn id="40" dur="500"/>
                                        <p:tgtEl>
                                          <p:spTgt spid="24">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4">
                                            <p:txEl>
                                              <p:pRg st="4" end="4"/>
                                            </p:txEl>
                                          </p:spTgt>
                                        </p:tgtEl>
                                        <p:attrNameLst>
                                          <p:attrName>style.visibility</p:attrName>
                                        </p:attrNameLst>
                                      </p:cBhvr>
                                      <p:to>
                                        <p:strVal val="visible"/>
                                      </p:to>
                                    </p:set>
                                    <p:animEffect transition="in" filter="wipe(left)">
                                      <p:cBhvr>
                                        <p:cTn id="45" dur="500"/>
                                        <p:tgtEl>
                                          <p:spTgt spid="24">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4">
                                            <p:txEl>
                                              <p:pRg st="5" end="5"/>
                                            </p:txEl>
                                          </p:spTgt>
                                        </p:tgtEl>
                                        <p:attrNameLst>
                                          <p:attrName>style.visibility</p:attrName>
                                        </p:attrNameLst>
                                      </p:cBhvr>
                                      <p:to>
                                        <p:strVal val="visible"/>
                                      </p:to>
                                    </p:set>
                                    <p:animEffect transition="in" filter="wipe(left)">
                                      <p:cBhvr>
                                        <p:cTn id="50" dur="500"/>
                                        <p:tgtEl>
                                          <p:spTgt spid="24">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4">
                                            <p:txEl>
                                              <p:pRg st="6" end="6"/>
                                            </p:txEl>
                                          </p:spTgt>
                                        </p:tgtEl>
                                        <p:attrNameLst>
                                          <p:attrName>style.visibility</p:attrName>
                                        </p:attrNameLst>
                                      </p:cBhvr>
                                      <p:to>
                                        <p:strVal val="visible"/>
                                      </p:to>
                                    </p:set>
                                    <p:animEffect transition="in" filter="wipe(left)">
                                      <p:cBhvr>
                                        <p:cTn id="55" dur="500"/>
                                        <p:tgtEl>
                                          <p:spTgt spid="24">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4">
                                            <p:txEl>
                                              <p:pRg st="7" end="7"/>
                                            </p:txEl>
                                          </p:spTgt>
                                        </p:tgtEl>
                                        <p:attrNameLst>
                                          <p:attrName>style.visibility</p:attrName>
                                        </p:attrNameLst>
                                      </p:cBhvr>
                                      <p:to>
                                        <p:strVal val="visible"/>
                                      </p:to>
                                    </p:set>
                                    <p:animEffect transition="in" filter="wipe(left)">
                                      <p:cBhvr>
                                        <p:cTn id="60" dur="500"/>
                                        <p:tgtEl>
                                          <p:spTgt spid="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24" grpId="0" bldLvl="0" animBg="1"/>
      <p:bldP spid="24" grpId="1" bldLvl="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3.5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使用</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shell</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和系统工具</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参与开源社区</a:t>
            </a:r>
            <a:r>
              <a:rPr lang="zh-CN" altLang="en-US" sz="2800" dirty="0">
                <a:solidFill>
                  <a:schemeClr val="tx1"/>
                </a:solidFill>
                <a:latin typeface="微软雅黑" panose="020B0503020204020204" pitchFamily="34" charset="-122"/>
                <a:ea typeface="微软雅黑" panose="020B0503020204020204" pitchFamily="34" charset="-122"/>
              </a:rPr>
              <a:t>与开源活动</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4</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287891" y="4445936"/>
            <a:ext cx="1410486"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running</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4" name="PA-淘宝网chenying0907出品 23"/>
          <p:cNvSpPr txBox="1"/>
          <p:nvPr>
            <p:custDataLst>
              <p:tags r:id="rId1"/>
            </p:custDataLst>
          </p:nvPr>
        </p:nvSpPr>
        <p:spPr>
          <a:xfrm>
            <a:off x="564526" y="1886437"/>
            <a:ext cx="8239840" cy="4523105"/>
          </a:xfrm>
          <a:prstGeom prst="rect">
            <a:avLst/>
          </a:prstGeom>
          <a:noFill/>
          <a:ln w="19050">
            <a:solidFill>
              <a:schemeClr val="accent5"/>
            </a:solidFill>
          </a:ln>
        </p:spPr>
        <p:txBody>
          <a:bodyPr wrap="square" rtlCol="0">
            <a:spAutoFit/>
          </a:bodyPr>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sym typeface="+mn-ea"/>
              </a:rPr>
              <a:t>在gitee网站中申请PR</a:t>
            </a:r>
            <a:endParaRPr lang="zh-CN" altLang="en-US"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自己代码仓库项目的上传分支</a:t>
            </a:r>
            <a:r>
              <a:rPr lang="en-US" altLang="zh-CN" sz="2400" dirty="0">
                <a:latin typeface="微软雅黑" panose="020B0503020204020204" pitchFamily="34" charset="-122"/>
                <a:ea typeface="微软雅黑" panose="020B0503020204020204" pitchFamily="34" charset="-122"/>
              </a:rPr>
              <a:t>-&gt;LinuxAbc</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master</a:t>
            </a:r>
            <a:r>
              <a:rPr lang="zh-CN" altLang="en-US" sz="2400" dirty="0">
                <a:latin typeface="微软雅黑" panose="020B0503020204020204" pitchFamily="34" charset="-122"/>
                <a:ea typeface="微软雅黑" panose="020B0503020204020204" pitchFamily="34" charset="-122"/>
              </a:rPr>
              <a:t>分支</a:t>
            </a:r>
            <a:endParaRPr lang="zh-CN" altLang="en-US"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zh-CN" altLang="en-US"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zh-CN" altLang="en-US"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zh-CN" altLang="en-US"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zh-CN" altLang="en-US"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zh-CN" altLang="en-US"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zh-CN" altLang="en-US" sz="240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98425" y="1886585"/>
            <a:ext cx="8947150" cy="4552315"/>
          </a:xfrm>
          <a:prstGeom prst="rect">
            <a:avLst/>
          </a:prstGeom>
        </p:spPr>
      </p:pic>
      <p:sp>
        <p:nvSpPr>
          <p:cNvPr id="14" name="椭圆 13"/>
          <p:cNvSpPr/>
          <p:nvPr>
            <p:custDataLst>
              <p:tags r:id="rId3"/>
            </p:custDataLst>
          </p:nvPr>
        </p:nvSpPr>
        <p:spPr>
          <a:xfrm>
            <a:off x="5497195" y="2724785"/>
            <a:ext cx="1125855" cy="322580"/>
          </a:xfrm>
          <a:prstGeom prst="ellipse">
            <a:avLst/>
          </a:prstGeom>
          <a:noFill/>
          <a:ln w="19050">
            <a:solidFill>
              <a:srgbClr val="C00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pic>
        <p:nvPicPr>
          <p:cNvPr id="15" name="图片 14"/>
          <p:cNvPicPr>
            <a:picLocks noChangeAspect="1"/>
          </p:cNvPicPr>
          <p:nvPr>
            <p:custDataLst>
              <p:tags r:id="rId4"/>
            </p:custDataLst>
          </p:nvPr>
        </p:nvPicPr>
        <p:blipFill>
          <a:blip r:embed="rId5"/>
          <a:stretch>
            <a:fillRect/>
          </a:stretch>
        </p:blipFill>
        <p:spPr>
          <a:xfrm>
            <a:off x="71755" y="1889760"/>
            <a:ext cx="9091930" cy="4522470"/>
          </a:xfrm>
          <a:prstGeom prst="rect">
            <a:avLst/>
          </a:prstGeom>
        </p:spPr>
      </p:pic>
      <p:sp>
        <p:nvSpPr>
          <p:cNvPr id="18" name="椭圆 17"/>
          <p:cNvSpPr/>
          <p:nvPr>
            <p:custDataLst>
              <p:tags r:id="rId6"/>
            </p:custDataLst>
          </p:nvPr>
        </p:nvSpPr>
        <p:spPr>
          <a:xfrm>
            <a:off x="98425" y="4590415"/>
            <a:ext cx="1854200" cy="322580"/>
          </a:xfrm>
          <a:prstGeom prst="ellipse">
            <a:avLst/>
          </a:prstGeom>
          <a:noFill/>
          <a:ln w="19050">
            <a:solidFill>
              <a:srgbClr val="C00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19" name="椭圆 18"/>
          <p:cNvSpPr/>
          <p:nvPr>
            <p:custDataLst>
              <p:tags r:id="rId7"/>
            </p:custDataLst>
          </p:nvPr>
        </p:nvSpPr>
        <p:spPr>
          <a:xfrm>
            <a:off x="4768850" y="4590415"/>
            <a:ext cx="2131060" cy="322580"/>
          </a:xfrm>
          <a:prstGeom prst="ellipse">
            <a:avLst/>
          </a:prstGeom>
          <a:noFill/>
          <a:ln w="19050">
            <a:solidFill>
              <a:srgbClr val="C00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animBg="1"/>
      <p:bldP spid="18" grpId="0" bldLvl="0" animBg="1"/>
      <p:bldP spid="18" grpId="1" animBg="1"/>
      <p:bldP spid="19" grpId="0" bldLvl="0" animBg="1"/>
      <p:bldP spid="19"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3.6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登录过程</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615815"/>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操作系统常驻部分载入内存</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其余部分保留在磁盘上</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用户登录时，</a:t>
            </a:r>
            <a:r>
              <a:rPr lang="en-US" altLang="zh-CN" sz="2400" dirty="0">
                <a:solidFill>
                  <a:schemeClr val="accent5"/>
                </a:solidFill>
                <a:latin typeface="微软雅黑" panose="020B0503020204020204" pitchFamily="34" charset="-122"/>
                <a:ea typeface="微软雅黑" panose="020B0503020204020204" pitchFamily="34" charset="-122"/>
              </a:rPr>
              <a:t>shell</a:t>
            </a:r>
            <a:r>
              <a:rPr lang="zh-CN" altLang="en-US" sz="2400" dirty="0">
                <a:solidFill>
                  <a:schemeClr val="accent5"/>
                </a:solidFill>
                <a:latin typeface="微软雅黑" panose="020B0503020204020204" pitchFamily="34" charset="-122"/>
                <a:ea typeface="微软雅黑" panose="020B0503020204020204" pitchFamily="34" charset="-122"/>
              </a:rPr>
              <a:t>程序载入内存</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en-US" altLang="zh-CN" sz="2400" dirty="0" err="1">
                <a:latin typeface="微软雅黑" panose="020B0503020204020204" pitchFamily="34" charset="-122"/>
                <a:ea typeface="微软雅黑" panose="020B0503020204020204" pitchFamily="34" charset="-122"/>
              </a:rPr>
              <a:t>init</a:t>
            </a:r>
            <a:r>
              <a:rPr lang="zh-CN" altLang="en-US" sz="2400" dirty="0">
                <a:latin typeface="微软雅黑" panose="020B0503020204020204" pitchFamily="34" charset="-122"/>
                <a:ea typeface="微软雅黑" panose="020B0503020204020204" pitchFamily="34" charset="-122"/>
              </a:rPr>
              <a:t>进程</a:t>
            </a:r>
            <a:endParaRPr lang="zh-CN" altLang="en-US"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en-US" altLang="zh-CN" sz="2400" dirty="0">
                <a:solidFill>
                  <a:schemeClr val="accent5"/>
                </a:solidFill>
                <a:latin typeface="微软雅黑" panose="020B0503020204020204" pitchFamily="34" charset="-122"/>
                <a:ea typeface="微软雅黑" panose="020B0503020204020204" pitchFamily="34" charset="-122"/>
              </a:rPr>
              <a:t>UNIX</a:t>
            </a:r>
            <a:r>
              <a:rPr lang="zh-CN" altLang="en-US" sz="2400" dirty="0">
                <a:solidFill>
                  <a:schemeClr val="accent5"/>
                </a:solidFill>
                <a:latin typeface="微软雅黑" panose="020B0503020204020204" pitchFamily="34" charset="-122"/>
                <a:ea typeface="微软雅黑" panose="020B0503020204020204" pitchFamily="34" charset="-122"/>
              </a:rPr>
              <a:t>系统所有进程的祖先进程</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启动所有系统服务和后台服务</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系统启动后，</a:t>
            </a:r>
            <a:r>
              <a:rPr lang="en-US" altLang="zh-CN" sz="2400" dirty="0" err="1">
                <a:latin typeface="微软雅黑" panose="020B0503020204020204" pitchFamily="34" charset="-122"/>
                <a:ea typeface="微软雅黑" panose="020B0503020204020204" pitchFamily="34" charset="-122"/>
              </a:rPr>
              <a:t>init</a:t>
            </a:r>
            <a:r>
              <a:rPr lang="zh-CN" altLang="en-US" sz="2400" dirty="0">
                <a:latin typeface="微软雅黑" panose="020B0503020204020204" pitchFamily="34" charset="-122"/>
                <a:ea typeface="微软雅黑" panose="020B0503020204020204" pitchFamily="34" charset="-122"/>
              </a:rPr>
              <a:t>创建虚拟终端为用户登录做准备</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启动过程</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4302034" y="2697866"/>
            <a:ext cx="3178629"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用户请求时再载入内存</a:t>
            </a:r>
            <a:endParaRPr lang="zh-CN" altLang="en-US" sz="2000" dirty="0">
              <a:latin typeface="微软雅黑" panose="020B0503020204020204" pitchFamily="34" charset="-122"/>
              <a:ea typeface="微软雅黑" panose="020B0503020204020204" pitchFamily="34" charset="-122"/>
            </a:endParaRPr>
          </a:p>
        </p:txBody>
      </p:sp>
      <p:sp>
        <p:nvSpPr>
          <p:cNvPr id="2" name="右箭头 1"/>
          <p:cNvSpPr/>
          <p:nvPr/>
        </p:nvSpPr>
        <p:spPr>
          <a:xfrm>
            <a:off x="4134485" y="3865245"/>
            <a:ext cx="711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2818765" y="3768725"/>
            <a:ext cx="1243330" cy="460375"/>
          </a:xfrm>
          <a:prstGeom prst="rect">
            <a:avLst/>
          </a:prstGeom>
          <a:noFill/>
        </p:spPr>
        <p:txBody>
          <a:bodyPr wrap="square" rtlCol="0">
            <a:spAutoFit/>
          </a:bodyPr>
          <a:p>
            <a:r>
              <a:rPr lang="en-US" altLang="zh-CN" sz="2400">
                <a:latin typeface="微软雅黑" panose="020B0503020204020204" pitchFamily="34" charset="-122"/>
                <a:ea typeface="微软雅黑" panose="020B0503020204020204" pitchFamily="34" charset="-122"/>
              </a:rPr>
              <a:t>sysvint</a:t>
            </a:r>
            <a:endParaRPr lang="en-US" altLang="zh-CN" sz="2400">
              <a:latin typeface="微软雅黑" panose="020B0503020204020204" pitchFamily="34" charset="-122"/>
              <a:ea typeface="微软雅黑" panose="020B0503020204020204" pitchFamily="34" charset="-122"/>
            </a:endParaRPr>
          </a:p>
        </p:txBody>
      </p:sp>
      <p:sp>
        <p:nvSpPr>
          <p:cNvPr id="6" name="文本框 5"/>
          <p:cNvSpPr txBox="1"/>
          <p:nvPr/>
        </p:nvSpPr>
        <p:spPr>
          <a:xfrm>
            <a:off x="5009515" y="3787775"/>
            <a:ext cx="1566545" cy="460375"/>
          </a:xfrm>
          <a:prstGeom prst="rect">
            <a:avLst/>
          </a:prstGeom>
          <a:noFill/>
        </p:spPr>
        <p:txBody>
          <a:bodyPr wrap="square" rtlCol="0">
            <a:spAutoFit/>
          </a:bodyPr>
          <a:p>
            <a:r>
              <a:rPr lang="en-US" altLang="zh-CN" sz="2400">
                <a:latin typeface="微软雅黑" panose="020B0503020204020204" pitchFamily="34" charset="-122"/>
                <a:ea typeface="微软雅黑" panose="020B0503020204020204" pitchFamily="34" charset="-122"/>
              </a:rPr>
              <a:t>upstart</a:t>
            </a:r>
            <a:endParaRPr lang="en-US" altLang="zh-CN" sz="2400">
              <a:latin typeface="微软雅黑" panose="020B0503020204020204" pitchFamily="34" charset="-122"/>
              <a:ea typeface="微软雅黑" panose="020B0503020204020204" pitchFamily="34" charset="-122"/>
            </a:endParaRPr>
          </a:p>
        </p:txBody>
      </p:sp>
      <p:sp>
        <p:nvSpPr>
          <p:cNvPr id="7" name="文本框 6"/>
          <p:cNvSpPr txBox="1"/>
          <p:nvPr/>
        </p:nvSpPr>
        <p:spPr>
          <a:xfrm>
            <a:off x="7237730" y="3796030"/>
            <a:ext cx="1566545" cy="460375"/>
          </a:xfrm>
          <a:prstGeom prst="rect">
            <a:avLst/>
          </a:prstGeom>
          <a:noFill/>
        </p:spPr>
        <p:txBody>
          <a:bodyPr wrap="square" rtlCol="0">
            <a:spAutoFit/>
          </a:bodyPr>
          <a:p>
            <a:r>
              <a:rPr lang="en-US" altLang="zh-CN" sz="2400">
                <a:latin typeface="微软雅黑" panose="020B0503020204020204" pitchFamily="34" charset="-122"/>
                <a:ea typeface="微软雅黑" panose="020B0503020204020204" pitchFamily="34" charset="-122"/>
              </a:rPr>
              <a:t>systemd</a:t>
            </a:r>
            <a:endParaRPr lang="en-US" altLang="zh-CN" sz="2400">
              <a:latin typeface="微软雅黑" panose="020B0503020204020204" pitchFamily="34" charset="-122"/>
              <a:ea typeface="微软雅黑" panose="020B0503020204020204" pitchFamily="34" charset="-122"/>
            </a:endParaRPr>
          </a:p>
        </p:txBody>
      </p:sp>
      <p:sp>
        <p:nvSpPr>
          <p:cNvPr id="11" name="右箭头 10"/>
          <p:cNvSpPr/>
          <p:nvPr/>
        </p:nvSpPr>
        <p:spPr>
          <a:xfrm>
            <a:off x="6478270" y="3914140"/>
            <a:ext cx="716915"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53" presetClass="entr" presetSubtype="16" fill="hold"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p:cTn id="15"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xEl>
                                              <p:pRg st="0" end="0"/>
                                            </p:txEl>
                                          </p:spTgt>
                                        </p:tgtEl>
                                        <p:attrNameLst>
                                          <p:attrName>style.visibility</p:attrName>
                                        </p:attrNameLst>
                                      </p:cBhvr>
                                      <p:to>
                                        <p:strVal val="visible"/>
                                      </p:to>
                                    </p:set>
                                    <p:animEffect transition="in" filter="fade">
                                      <p:cBhvr>
                                        <p:cTn id="22" dur="500"/>
                                        <p:tgtEl>
                                          <p:spTgt spid="2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xEl>
                                              <p:pRg st="1" end="1"/>
                                            </p:txEl>
                                          </p:spTgt>
                                        </p:tgtEl>
                                        <p:attrNameLst>
                                          <p:attrName>style.visibility</p:attrName>
                                        </p:attrNameLst>
                                      </p:cBhvr>
                                      <p:to>
                                        <p:strVal val="visible"/>
                                      </p:to>
                                    </p:set>
                                    <p:animEffect transition="in" filter="fade">
                                      <p:cBhvr>
                                        <p:cTn id="27" dur="500"/>
                                        <p:tgtEl>
                                          <p:spTgt spid="2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2000"/>
                                  </p:iterate>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xEl>
                                              <p:pRg st="2" end="2"/>
                                            </p:txEl>
                                          </p:spTgt>
                                        </p:tgtEl>
                                        <p:attrNameLst>
                                          <p:attrName>style.visibility</p:attrName>
                                        </p:attrNameLst>
                                      </p:cBhvr>
                                      <p:to>
                                        <p:strVal val="visible"/>
                                      </p:to>
                                    </p:set>
                                    <p:animEffect transition="in" filter="fade">
                                      <p:cBhvr>
                                        <p:cTn id="37" dur="500"/>
                                        <p:tgtEl>
                                          <p:spTgt spid="2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xEl>
                                              <p:pRg st="3" end="3"/>
                                            </p:txEl>
                                          </p:spTgt>
                                        </p:tgtEl>
                                        <p:attrNameLst>
                                          <p:attrName>style.visibility</p:attrName>
                                        </p:attrNameLst>
                                      </p:cBhvr>
                                      <p:to>
                                        <p:strVal val="visible"/>
                                      </p:to>
                                    </p:set>
                                    <p:animEffect transition="in" filter="fade">
                                      <p:cBhvr>
                                        <p:cTn id="42" dur="500"/>
                                        <p:tgtEl>
                                          <p:spTgt spid="24">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left)">
                                      <p:cBhvr>
                                        <p:cTn id="51" dur="500"/>
                                        <p:tgtEl>
                                          <p:spTgt spid="2"/>
                                        </p:tgtEl>
                                      </p:cBhvr>
                                    </p:animEffec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left)">
                                      <p:cBhvr>
                                        <p:cTn id="59" dur="500"/>
                                        <p:tgtEl>
                                          <p:spTgt spid="11"/>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4">
                                            <p:txEl>
                                              <p:pRg st="4" end="4"/>
                                            </p:txEl>
                                          </p:spTgt>
                                        </p:tgtEl>
                                        <p:attrNameLst>
                                          <p:attrName>style.visibility</p:attrName>
                                        </p:attrNameLst>
                                      </p:cBhvr>
                                      <p:to>
                                        <p:strVal val="visible"/>
                                      </p:to>
                                    </p:set>
                                    <p:animEffect transition="in" filter="fade">
                                      <p:cBhvr>
                                        <p:cTn id="67" dur="500"/>
                                        <p:tgtEl>
                                          <p:spTgt spid="24">
                                            <p:txEl>
                                              <p:pRg st="4" end="4"/>
                                            </p:txEl>
                                          </p:spTgt>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24">
                                            <p:txEl>
                                              <p:pRg st="5" end="5"/>
                                            </p:txEl>
                                          </p:spTgt>
                                        </p:tgtEl>
                                        <p:attrNameLst>
                                          <p:attrName>style.visibility</p:attrName>
                                        </p:attrNameLst>
                                      </p:cBhvr>
                                      <p:to>
                                        <p:strVal val="visible"/>
                                      </p:to>
                                    </p:set>
                                    <p:animEffect transition="in" filter="fade">
                                      <p:cBhvr>
                                        <p:cTn id="71" dur="500"/>
                                        <p:tgtEl>
                                          <p:spTgt spid="24">
                                            <p:txEl>
                                              <p:pRg st="5" end="5"/>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4">
                                            <p:txEl>
                                              <p:pRg st="6" end="6"/>
                                            </p:txEl>
                                          </p:spTgt>
                                        </p:tgtEl>
                                        <p:attrNameLst>
                                          <p:attrName>style.visibility</p:attrName>
                                        </p:attrNameLst>
                                      </p:cBhvr>
                                      <p:to>
                                        <p:strVal val="visible"/>
                                      </p:to>
                                    </p:set>
                                    <p:animEffect transition="in" filter="fade">
                                      <p:cBhvr>
                                        <p:cTn id="76" dur="500"/>
                                        <p:tgtEl>
                                          <p:spTgt spid="2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8" grpId="0" animBg="1"/>
      <p:bldP spid="9" grpId="0" animBg="1"/>
      <p:bldP spid="3" grpId="0" animBg="1"/>
      <p:bldP spid="2" grpId="0" bldLvl="0" animBg="1"/>
      <p:bldP spid="2" grpId="1" animBg="1"/>
      <p:bldP spid="4" grpId="0"/>
      <p:bldP spid="4" grpId="1"/>
      <p:bldP spid="6" grpId="0"/>
      <p:bldP spid="6" grpId="1"/>
      <p:bldP spid="7" grpId="0"/>
      <p:bldP spid="7" grpId="1"/>
      <p:bldP spid="11" grpId="0" bldLvl="0" animBg="1"/>
      <p:bldP spid="11"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3.6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登录过程</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078874"/>
          </a:xfrm>
          <a:prstGeom prst="rect">
            <a:avLst/>
          </a:prstGeom>
          <a:noFill/>
          <a:ln w="19050">
            <a:solidFill>
              <a:schemeClr val="accent5"/>
            </a:solidFill>
          </a:ln>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endParaRPr lang="en-US" altLang="zh-CN" sz="28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2800" b="1" dirty="0">
                <a:solidFill>
                  <a:schemeClr val="accent1">
                    <a:lumMod val="75000"/>
                  </a:schemeClr>
                </a:solidFill>
                <a:latin typeface="微软雅黑" panose="020B0503020204020204" pitchFamily="34" charset="-122"/>
                <a:ea typeface="微软雅黑" panose="020B0503020204020204" pitchFamily="34" charset="-122"/>
              </a:rPr>
              <a:t> </a:t>
            </a: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94361"/>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登录过程</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809897" y="2255520"/>
            <a:ext cx="1828800" cy="36053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181735" y="2621280"/>
            <a:ext cx="899614" cy="2743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UNIX</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内核</a:t>
            </a:r>
            <a:endParaRPr lang="en-US" altLang="zh-CN" sz="2000" dirty="0">
              <a:latin typeface="微软雅黑" panose="020B0503020204020204" pitchFamily="34" charset="-122"/>
              <a:ea typeface="微软雅黑" panose="020B0503020204020204" pitchFamily="34" charset="-122"/>
            </a:endParaRPr>
          </a:p>
          <a:p>
            <a:pPr algn="ctr"/>
            <a:endParaRPr lang="en-US" altLang="zh-CN" sz="2000" dirty="0">
              <a:latin typeface="微软雅黑" panose="020B0503020204020204" pitchFamily="34" charset="-122"/>
              <a:ea typeface="微软雅黑" panose="020B0503020204020204" pitchFamily="34" charset="-122"/>
            </a:endParaRPr>
          </a:p>
          <a:p>
            <a:pPr algn="ctr"/>
            <a:r>
              <a:rPr lang="en-US" altLang="zh-CN" sz="2000" dirty="0" err="1">
                <a:latin typeface="微软雅黑" panose="020B0503020204020204" pitchFamily="34" charset="-122"/>
                <a:ea typeface="微软雅黑" panose="020B0503020204020204" pitchFamily="34" charset="-122"/>
              </a:rPr>
              <a:t>init</a:t>
            </a:r>
            <a:endParaRPr lang="en-US" altLang="zh-CN" sz="2000" dirty="0">
              <a:latin typeface="微软雅黑" panose="020B0503020204020204" pitchFamily="34" charset="-122"/>
              <a:ea typeface="微软雅黑" panose="020B0503020204020204" pitchFamily="34" charset="-122"/>
            </a:endParaRPr>
          </a:p>
          <a:p>
            <a:pPr algn="ctr"/>
            <a:endParaRPr lang="en-US" altLang="zh-CN" sz="2000" dirty="0">
              <a:latin typeface="微软雅黑" panose="020B0503020204020204" pitchFamily="34" charset="-122"/>
              <a:ea typeface="微软雅黑" panose="020B0503020204020204" pitchFamily="34" charset="-122"/>
            </a:endParaRPr>
          </a:p>
          <a:p>
            <a:pPr algn="ctr"/>
            <a:endParaRPr lang="en-US" altLang="zh-CN" sz="2000" dirty="0">
              <a:latin typeface="微软雅黑" panose="020B0503020204020204" pitchFamily="34" charset="-122"/>
              <a:ea typeface="微软雅黑" panose="020B0503020204020204" pitchFamily="34" charset="-122"/>
            </a:endParaRPr>
          </a:p>
          <a:p>
            <a:pPr algn="ctr"/>
            <a:endParaRPr lang="zh-CN" altLang="en-US" sz="2000" dirty="0">
              <a:latin typeface="微软雅黑" panose="020B0503020204020204" pitchFamily="34" charset="-122"/>
              <a:ea typeface="微软雅黑" panose="020B0503020204020204" pitchFamily="34" charset="-122"/>
            </a:endParaRPr>
          </a:p>
        </p:txBody>
      </p:sp>
      <p:sp>
        <p:nvSpPr>
          <p:cNvPr id="4" name="矩形 3"/>
          <p:cNvSpPr/>
          <p:nvPr/>
        </p:nvSpPr>
        <p:spPr>
          <a:xfrm>
            <a:off x="3441337" y="2612892"/>
            <a:ext cx="949234" cy="48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latin typeface="微软雅黑" panose="020B0503020204020204" pitchFamily="34" charset="-122"/>
                <a:ea typeface="微软雅黑" panose="020B0503020204020204" pitchFamily="34" charset="-122"/>
              </a:rPr>
              <a:t>getty</a:t>
            </a:r>
            <a:endParaRPr lang="zh-CN" alt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3441337" y="3814353"/>
            <a:ext cx="949234" cy="48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latin typeface="微软雅黑" panose="020B0503020204020204" pitchFamily="34" charset="-122"/>
                <a:ea typeface="微软雅黑" panose="020B0503020204020204" pitchFamily="34" charset="-122"/>
              </a:rPr>
              <a:t>getty</a:t>
            </a:r>
            <a:endParaRPr lang="zh-CN" altLang="en-US" sz="2400" dirty="0">
              <a:latin typeface="微软雅黑" panose="020B0503020204020204" pitchFamily="34" charset="-122"/>
              <a:ea typeface="微软雅黑" panose="020B0503020204020204" pitchFamily="34" charset="-122"/>
            </a:endParaRPr>
          </a:p>
        </p:txBody>
      </p:sp>
      <p:sp>
        <p:nvSpPr>
          <p:cNvPr id="11" name="矩形 10"/>
          <p:cNvSpPr/>
          <p:nvPr/>
        </p:nvSpPr>
        <p:spPr>
          <a:xfrm>
            <a:off x="3441337" y="5003340"/>
            <a:ext cx="949234" cy="48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latin typeface="微软雅黑" panose="020B0503020204020204" pitchFamily="34" charset="-122"/>
                <a:ea typeface="微软雅黑" panose="020B0503020204020204" pitchFamily="34" charset="-122"/>
              </a:rPr>
              <a:t>getty</a:t>
            </a:r>
            <a:endParaRPr lang="zh-CN" altLang="en-US" sz="2400" dirty="0">
              <a:latin typeface="微软雅黑" panose="020B0503020204020204" pitchFamily="34" charset="-122"/>
              <a:ea typeface="微软雅黑" panose="020B0503020204020204" pitchFamily="34" charset="-122"/>
            </a:endParaRPr>
          </a:p>
        </p:txBody>
      </p:sp>
      <p:sp>
        <p:nvSpPr>
          <p:cNvPr id="6" name="矩形: 圆角 5"/>
          <p:cNvSpPr/>
          <p:nvPr/>
        </p:nvSpPr>
        <p:spPr>
          <a:xfrm>
            <a:off x="5103223" y="2386791"/>
            <a:ext cx="2002971" cy="9398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5103223" y="3588252"/>
            <a:ext cx="2002971" cy="9398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a:off x="5121366" y="4777239"/>
            <a:ext cx="2002971" cy="9398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228601" y="2508069"/>
            <a:ext cx="1755673" cy="7141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微软雅黑" panose="020B0503020204020204" pitchFamily="34" charset="-122"/>
                <a:ea typeface="微软雅黑" panose="020B0503020204020204" pitchFamily="34" charset="-122"/>
              </a:rPr>
              <a:t>Login:</a:t>
            </a:r>
            <a:endParaRPr lang="en-US" altLang="zh-CN" sz="2000" dirty="0">
              <a:latin typeface="微软雅黑" panose="020B0503020204020204" pitchFamily="34" charset="-122"/>
              <a:ea typeface="微软雅黑" panose="020B0503020204020204" pitchFamily="34" charset="-122"/>
            </a:endParaRPr>
          </a:p>
          <a:p>
            <a:endParaRPr lang="zh-CN" altLang="en-US" dirty="0"/>
          </a:p>
        </p:txBody>
      </p:sp>
      <p:sp>
        <p:nvSpPr>
          <p:cNvPr id="16" name="矩形 15"/>
          <p:cNvSpPr/>
          <p:nvPr/>
        </p:nvSpPr>
        <p:spPr>
          <a:xfrm>
            <a:off x="5245014" y="3729238"/>
            <a:ext cx="1755673" cy="7141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微软雅黑" panose="020B0503020204020204" pitchFamily="34" charset="-122"/>
                <a:ea typeface="微软雅黑" panose="020B0503020204020204" pitchFamily="34" charset="-122"/>
              </a:rPr>
              <a:t>Login:</a:t>
            </a:r>
            <a:endParaRPr lang="en-US" altLang="zh-CN" sz="2000" dirty="0">
              <a:latin typeface="微软雅黑" panose="020B0503020204020204" pitchFamily="34" charset="-122"/>
              <a:ea typeface="微软雅黑" panose="020B0503020204020204" pitchFamily="34" charset="-122"/>
            </a:endParaRPr>
          </a:p>
          <a:p>
            <a:endParaRPr lang="zh-CN" altLang="en-US" dirty="0"/>
          </a:p>
        </p:txBody>
      </p:sp>
      <p:sp>
        <p:nvSpPr>
          <p:cNvPr id="17" name="矩形 16"/>
          <p:cNvSpPr/>
          <p:nvPr/>
        </p:nvSpPr>
        <p:spPr>
          <a:xfrm>
            <a:off x="5293911" y="4889869"/>
            <a:ext cx="1755673" cy="7141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微软雅黑" panose="020B0503020204020204" pitchFamily="34" charset="-122"/>
                <a:ea typeface="微软雅黑" panose="020B0503020204020204" pitchFamily="34" charset="-122"/>
              </a:rPr>
              <a:t>Login:</a:t>
            </a:r>
            <a:endParaRPr lang="en-US" altLang="zh-CN" sz="2000" dirty="0">
              <a:latin typeface="微软雅黑" panose="020B0503020204020204" pitchFamily="34" charset="-122"/>
              <a:ea typeface="微软雅黑" panose="020B0503020204020204" pitchFamily="34" charset="-122"/>
            </a:endParaRPr>
          </a:p>
          <a:p>
            <a:endParaRPr lang="zh-CN" altLang="en-US" dirty="0"/>
          </a:p>
        </p:txBody>
      </p:sp>
      <p:cxnSp>
        <p:nvCxnSpPr>
          <p:cNvPr id="18" name="直接连接符 17"/>
          <p:cNvCxnSpPr/>
          <p:nvPr/>
        </p:nvCxnSpPr>
        <p:spPr>
          <a:xfrm>
            <a:off x="2377440" y="2873828"/>
            <a:ext cx="10638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377438" y="5246920"/>
            <a:ext cx="10638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377439" y="4077579"/>
            <a:ext cx="10638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390571" y="2873828"/>
            <a:ext cx="7126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400005" y="4073226"/>
            <a:ext cx="7126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390571" y="5238211"/>
            <a:ext cx="7126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377438" y="2873828"/>
            <a:ext cx="0" cy="2373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845489" y="4073226"/>
            <a:ext cx="5319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139542" y="2534188"/>
            <a:ext cx="910041" cy="400110"/>
          </a:xfrm>
          <a:prstGeom prst="rect">
            <a:avLst/>
          </a:prstGeom>
          <a:noFill/>
        </p:spPr>
        <p:txBody>
          <a:bodyPr wrap="square" rtlCol="0">
            <a:spAutoFit/>
          </a:bodyPr>
          <a:lstStyle/>
          <a:p>
            <a:r>
              <a:rPr lang="en-US" altLang="zh-CN" sz="2000" dirty="0" err="1">
                <a:solidFill>
                  <a:schemeClr val="bg1"/>
                </a:solidFill>
                <a:latin typeface="微软雅黑" panose="020B0503020204020204" pitchFamily="34" charset="-122"/>
                <a:ea typeface="微软雅黑" panose="020B0503020204020204" pitchFamily="34" charset="-122"/>
              </a:rPr>
              <a:t>david</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3441337" y="2612891"/>
            <a:ext cx="949234" cy="4876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login</a:t>
            </a:r>
            <a:endParaRPr lang="zh-CN" altLang="en-US" sz="2400" dirty="0">
              <a:latin typeface="微软雅黑" panose="020B0503020204020204" pitchFamily="34" charset="-122"/>
              <a:ea typeface="微软雅黑" panose="020B0503020204020204" pitchFamily="34" charset="-122"/>
            </a:endParaRPr>
          </a:p>
        </p:txBody>
      </p:sp>
      <p:sp>
        <p:nvSpPr>
          <p:cNvPr id="40" name="箭头: 左 39"/>
          <p:cNvSpPr/>
          <p:nvPr/>
        </p:nvSpPr>
        <p:spPr>
          <a:xfrm>
            <a:off x="4450640" y="2661387"/>
            <a:ext cx="587274" cy="129663"/>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1" name="文本框 40"/>
          <p:cNvSpPr txBox="1"/>
          <p:nvPr/>
        </p:nvSpPr>
        <p:spPr>
          <a:xfrm>
            <a:off x="4331622" y="2267154"/>
            <a:ext cx="910041" cy="400110"/>
          </a:xfrm>
          <a:prstGeom prst="rect">
            <a:avLst/>
          </a:prstGeom>
          <a:noFill/>
        </p:spPr>
        <p:txBody>
          <a:bodyPr wrap="square" rtlCol="0">
            <a:spAutoFit/>
          </a:bodyPr>
          <a:lstStyle/>
          <a:p>
            <a:r>
              <a:rPr lang="en-US" altLang="zh-CN" sz="2000" dirty="0" err="1">
                <a:latin typeface="微软雅黑" panose="020B0503020204020204" pitchFamily="34" charset="-122"/>
                <a:ea typeface="微软雅黑" panose="020B0503020204020204" pitchFamily="34" charset="-122"/>
              </a:rPr>
              <a:t>david</a:t>
            </a:r>
            <a:endParaRPr lang="zh-CN" altLang="en-US" sz="2000"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5245014" y="2833973"/>
            <a:ext cx="1739260"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password:</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3" name="箭头: 左 42"/>
          <p:cNvSpPr/>
          <p:nvPr/>
        </p:nvSpPr>
        <p:spPr>
          <a:xfrm>
            <a:off x="4453260" y="3046552"/>
            <a:ext cx="587274" cy="129663"/>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5" name="文本框 44"/>
          <p:cNvSpPr txBox="1"/>
          <p:nvPr/>
        </p:nvSpPr>
        <p:spPr>
          <a:xfrm>
            <a:off x="3259073" y="2139487"/>
            <a:ext cx="1458349" cy="400110"/>
          </a:xfrm>
          <a:prstGeom prst="rect">
            <a:avLst/>
          </a:prstGeom>
          <a:noFill/>
        </p:spPr>
        <p:txBody>
          <a:bodyPr wrap="square" rtlCol="0">
            <a:spAutoFit/>
          </a:bodyPr>
          <a:lstStyle/>
          <a:p>
            <a:r>
              <a:rPr lang="en-US" altLang="zh-CN" sz="2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checking</a:t>
            </a:r>
            <a:endParaRPr lang="zh-CN" altLang="en-US" sz="2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6" name="矩形 45"/>
          <p:cNvSpPr/>
          <p:nvPr/>
        </p:nvSpPr>
        <p:spPr>
          <a:xfrm>
            <a:off x="3436097" y="2617243"/>
            <a:ext cx="949234" cy="4876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shell</a:t>
            </a:r>
            <a:endParaRPr lang="zh-CN" altLang="en-US" sz="2400" dirty="0">
              <a:latin typeface="微软雅黑" panose="020B0503020204020204" pitchFamily="34" charset="-122"/>
              <a:ea typeface="微软雅黑" panose="020B0503020204020204" pitchFamily="34" charset="-122"/>
            </a:endParaRPr>
          </a:p>
        </p:txBody>
      </p:sp>
      <p:sp>
        <p:nvSpPr>
          <p:cNvPr id="47" name="矩形 46"/>
          <p:cNvSpPr/>
          <p:nvPr/>
        </p:nvSpPr>
        <p:spPr>
          <a:xfrm>
            <a:off x="5235132" y="2496157"/>
            <a:ext cx="1755673" cy="7141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endParaRPr lang="zh-CN" altLang="en-US" dirty="0"/>
          </a:p>
        </p:txBody>
      </p:sp>
      <p:sp>
        <p:nvSpPr>
          <p:cNvPr id="48" name="文本框 47"/>
          <p:cNvSpPr txBox="1"/>
          <p:nvPr/>
        </p:nvSpPr>
        <p:spPr>
          <a:xfrm>
            <a:off x="5496769" y="2504626"/>
            <a:ext cx="625492"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exit</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1345873" y="3796935"/>
            <a:ext cx="577402" cy="400110"/>
          </a:xfrm>
          <a:prstGeom prst="rect">
            <a:avLst/>
          </a:prstGeom>
          <a:noFill/>
        </p:spPr>
        <p:txBody>
          <a:bodyPr wrap="none" rtlCol="0">
            <a:spAutoFit/>
          </a:bodyPr>
          <a:lstStyle/>
          <a:p>
            <a:r>
              <a:rPr lang="en-US" altLang="zh-CN" sz="2000" dirty="0" err="1">
                <a:solidFill>
                  <a:schemeClr val="bg1"/>
                </a:solidFill>
                <a:latin typeface="微软雅黑" panose="020B0503020204020204" pitchFamily="34" charset="-122"/>
                <a:ea typeface="微软雅黑" panose="020B0503020204020204" pitchFamily="34" charset="-122"/>
              </a:rPr>
              <a:t>init</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51" name="矩形 50"/>
          <p:cNvSpPr/>
          <p:nvPr/>
        </p:nvSpPr>
        <p:spPr>
          <a:xfrm>
            <a:off x="3438072" y="2609368"/>
            <a:ext cx="949234" cy="48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latin typeface="微软雅黑" panose="020B0503020204020204" pitchFamily="34" charset="-122"/>
                <a:ea typeface="微软雅黑" panose="020B0503020204020204" pitchFamily="34" charset="-122"/>
              </a:rPr>
              <a:t>getty</a:t>
            </a:r>
            <a:endParaRPr lang="zh-CN" altLang="en-US" sz="2400" dirty="0">
              <a:latin typeface="微软雅黑" panose="020B0503020204020204" pitchFamily="34" charset="-122"/>
              <a:ea typeface="微软雅黑" panose="020B0503020204020204" pitchFamily="34" charset="-122"/>
            </a:endParaRPr>
          </a:p>
        </p:txBody>
      </p:sp>
      <p:sp>
        <p:nvSpPr>
          <p:cNvPr id="52" name="矩形 51"/>
          <p:cNvSpPr/>
          <p:nvPr/>
        </p:nvSpPr>
        <p:spPr>
          <a:xfrm>
            <a:off x="5232954" y="2506056"/>
            <a:ext cx="1755673" cy="7141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微软雅黑" panose="020B0503020204020204" pitchFamily="34" charset="-122"/>
                <a:ea typeface="微软雅黑" panose="020B0503020204020204" pitchFamily="34" charset="-122"/>
              </a:rPr>
              <a:t>Login:</a:t>
            </a:r>
            <a:endParaRPr lang="en-US" altLang="zh-CN" sz="2000" dirty="0">
              <a:latin typeface="微软雅黑" panose="020B0503020204020204" pitchFamily="34" charset="-122"/>
              <a:ea typeface="微软雅黑" panose="020B0503020204020204" pitchFamily="34" charset="-122"/>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53" presetClass="entr" presetSubtype="16" fill="hold"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p:cTn id="15"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26" presetClass="emph" presetSubtype="0" fill="hold" nodeType="afterEffect">
                                  <p:stCondLst>
                                    <p:cond delay="0"/>
                                  </p:stCondLst>
                                  <p:childTnLst>
                                    <p:animEffect transition="out" filter="fade">
                                      <p:cBhvr>
                                        <p:cTn id="28" dur="500" tmFilter="0, 0; .2, .5; .8, .5; 1, 0"/>
                                        <p:tgtEl>
                                          <p:spTgt spid="3">
                                            <p:txEl>
                                              <p:pRg st="3" end="3"/>
                                            </p:txEl>
                                          </p:spTgt>
                                        </p:tgtEl>
                                      </p:cBhvr>
                                    </p:animEffect>
                                    <p:animScale>
                                      <p:cBhvr>
                                        <p:cTn id="29" dur="250" autoRev="1" fill="hold"/>
                                        <p:tgtEl>
                                          <p:spTgt spid="3">
                                            <p:txEl>
                                              <p:pRg st="3" end="3"/>
                                            </p:txEl>
                                          </p:spTgt>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childTnLst>
                          </p:cTn>
                        </p:par>
                        <p:par>
                          <p:cTn id="56" fill="hold">
                            <p:stCondLst>
                              <p:cond delay="2000"/>
                            </p:stCondLst>
                            <p:childTnLst>
                              <p:par>
                                <p:cTn id="57" presetID="10" presetClass="entr" presetSubtype="0" fill="hold" grpId="0" nodeType="after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fade">
                                      <p:cBhvr>
                                        <p:cTn id="77" dur="500"/>
                                        <p:tgtEl>
                                          <p:spTgt spid="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500"/>
                                        <p:tgtEl>
                                          <p:spTgt spid="1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Effect transition="in" filter="fade">
                                      <p:cBhvr>
                                        <p:cTn id="83" dur="500"/>
                                        <p:tgtEl>
                                          <p:spTgt spid="1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00"/>
                                        <p:tgtEl>
                                          <p:spTgt spid="1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fade">
                                      <p:cBhvr>
                                        <p:cTn id="89" dur="500"/>
                                        <p:tgtEl>
                                          <p:spTgt spid="17"/>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wipe(left)">
                                      <p:cBhvr>
                                        <p:cTn id="94" dur="500"/>
                                        <p:tgtEl>
                                          <p:spTgt spid="31"/>
                                        </p:tgtEl>
                                      </p:cBhvr>
                                    </p:animEffect>
                                  </p:childTnLst>
                                </p:cTn>
                              </p:par>
                            </p:childTnLst>
                          </p:cTn>
                        </p:par>
                      </p:childTnLst>
                    </p:cTn>
                  </p:par>
                  <p:par>
                    <p:cTn id="95" fill="hold">
                      <p:stCondLst>
                        <p:cond delay="indefinite"/>
                      </p:stCondLst>
                      <p:childTnLst>
                        <p:par>
                          <p:cTn id="96" fill="hold">
                            <p:stCondLst>
                              <p:cond delay="0"/>
                            </p:stCondLst>
                            <p:childTnLst>
                              <p:par>
                                <p:cTn id="97" presetID="26" presetClass="emph" presetSubtype="0" fill="hold" grpId="1" nodeType="clickEffect">
                                  <p:stCondLst>
                                    <p:cond delay="0"/>
                                  </p:stCondLst>
                                  <p:childTnLst>
                                    <p:animEffect transition="out" filter="fade">
                                      <p:cBhvr>
                                        <p:cTn id="98" dur="500" tmFilter="0, 0; .2, .5; .8, .5; 1, 0"/>
                                        <p:tgtEl>
                                          <p:spTgt spid="4"/>
                                        </p:tgtEl>
                                      </p:cBhvr>
                                    </p:animEffect>
                                    <p:animScale>
                                      <p:cBhvr>
                                        <p:cTn id="99" dur="250" autoRev="1" fill="hold"/>
                                        <p:tgtEl>
                                          <p:spTgt spid="4"/>
                                        </p:tgtEl>
                                      </p:cBhvr>
                                      <p:by x="105000" y="105000"/>
                                    </p:animScale>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2" nodeType="clickEffect">
                                  <p:stCondLst>
                                    <p:cond delay="0"/>
                                  </p:stCondLst>
                                  <p:childTnLst>
                                    <p:set>
                                      <p:cBhvr>
                                        <p:cTn id="103" dur="1" fill="hold">
                                          <p:stCondLst>
                                            <p:cond delay="0"/>
                                          </p:stCondLst>
                                        </p:cTn>
                                        <p:tgtEl>
                                          <p:spTgt spid="4"/>
                                        </p:tgtEl>
                                        <p:attrNameLst>
                                          <p:attrName>style.visibility</p:attrName>
                                        </p:attrNameLst>
                                      </p:cBhvr>
                                      <p:to>
                                        <p:strVal val="hidden"/>
                                      </p:to>
                                    </p:set>
                                  </p:childTnLst>
                                </p:cTn>
                              </p:par>
                            </p:childTnLst>
                          </p:cTn>
                        </p:par>
                        <p:par>
                          <p:cTn id="104" fill="hold">
                            <p:stCondLst>
                              <p:cond delay="0"/>
                            </p:stCondLst>
                            <p:childTnLst>
                              <p:par>
                                <p:cTn id="105" presetID="10" presetClass="entr" presetSubtype="0" fill="hold" grpId="0" nodeType="after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fade">
                                      <p:cBhvr>
                                        <p:cTn id="107" dur="500"/>
                                        <p:tgtEl>
                                          <p:spTgt spid="3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wipe(left)">
                                      <p:cBhvr>
                                        <p:cTn id="112" dur="500"/>
                                        <p:tgtEl>
                                          <p:spTgt spid="41"/>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2" fill="hold" grpId="0" nodeType="click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wipe(right)">
                                      <p:cBhvr>
                                        <p:cTn id="117" dur="500"/>
                                        <p:tgtEl>
                                          <p:spTgt spid="40"/>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42"/>
                                        </p:tgtEl>
                                        <p:attrNameLst>
                                          <p:attrName>style.visibility</p:attrName>
                                        </p:attrNameLst>
                                      </p:cBhvr>
                                      <p:to>
                                        <p:strVal val="visible"/>
                                      </p:to>
                                    </p:set>
                                    <p:animEffect transition="in" filter="wipe(left)">
                                      <p:cBhvr>
                                        <p:cTn id="122" dur="500"/>
                                        <p:tgtEl>
                                          <p:spTgt spid="42"/>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2" fill="hold" grpId="0" nodeType="clickEffect">
                                  <p:stCondLst>
                                    <p:cond delay="0"/>
                                  </p:stCondLst>
                                  <p:childTnLst>
                                    <p:set>
                                      <p:cBhvr>
                                        <p:cTn id="126" dur="1" fill="hold">
                                          <p:stCondLst>
                                            <p:cond delay="0"/>
                                          </p:stCondLst>
                                        </p:cTn>
                                        <p:tgtEl>
                                          <p:spTgt spid="43"/>
                                        </p:tgtEl>
                                        <p:attrNameLst>
                                          <p:attrName>style.visibility</p:attrName>
                                        </p:attrNameLst>
                                      </p:cBhvr>
                                      <p:to>
                                        <p:strVal val="visible"/>
                                      </p:to>
                                    </p:set>
                                    <p:animEffect transition="in" filter="wipe(right)">
                                      <p:cBhvr>
                                        <p:cTn id="127" dur="500"/>
                                        <p:tgtEl>
                                          <p:spTgt spid="43"/>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45"/>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27" presetClass="emph" presetSubtype="0" fill="remove" grpId="1" nodeType="clickEffect">
                                  <p:stCondLst>
                                    <p:cond delay="0"/>
                                  </p:stCondLst>
                                  <p:childTnLst>
                                    <p:animClr clrSpc="rgb" dir="cw">
                                      <p:cBhvr override="childStyle">
                                        <p:cTn id="135" dur="250" autoRev="1" fill="remove"/>
                                        <p:tgtEl>
                                          <p:spTgt spid="45"/>
                                        </p:tgtEl>
                                        <p:attrNameLst>
                                          <p:attrName>style.color</p:attrName>
                                        </p:attrNameLst>
                                      </p:cBhvr>
                                      <p:to>
                                        <a:schemeClr val="bg1"/>
                                      </p:to>
                                    </p:animClr>
                                    <p:animClr clrSpc="rgb" dir="cw">
                                      <p:cBhvr>
                                        <p:cTn id="136" dur="250" autoRev="1" fill="remove"/>
                                        <p:tgtEl>
                                          <p:spTgt spid="45"/>
                                        </p:tgtEl>
                                        <p:attrNameLst>
                                          <p:attrName>fillcolor</p:attrName>
                                        </p:attrNameLst>
                                      </p:cBhvr>
                                      <p:to>
                                        <a:schemeClr val="bg1"/>
                                      </p:to>
                                    </p:animClr>
                                    <p:set>
                                      <p:cBhvr>
                                        <p:cTn id="137" dur="250" autoRev="1" fill="remove"/>
                                        <p:tgtEl>
                                          <p:spTgt spid="45"/>
                                        </p:tgtEl>
                                        <p:attrNameLst>
                                          <p:attrName>fill.type</p:attrName>
                                        </p:attrNameLst>
                                      </p:cBhvr>
                                      <p:to>
                                        <p:strVal val="solid"/>
                                      </p:to>
                                    </p:set>
                                    <p:set>
                                      <p:cBhvr>
                                        <p:cTn id="138" dur="250" autoRev="1" fill="remove"/>
                                        <p:tgtEl>
                                          <p:spTgt spid="45"/>
                                        </p:tgtEl>
                                        <p:attrNameLst>
                                          <p:attrName>fill.on</p:attrName>
                                        </p:attrNameLst>
                                      </p:cBhvr>
                                      <p:to>
                                        <p:strVal val="true"/>
                                      </p:to>
                                    </p:set>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grpId="2" nodeType="clickEffect">
                                  <p:stCondLst>
                                    <p:cond delay="0"/>
                                  </p:stCondLst>
                                  <p:childTnLst>
                                    <p:set>
                                      <p:cBhvr>
                                        <p:cTn id="142" dur="1" fill="hold">
                                          <p:stCondLst>
                                            <p:cond delay="0"/>
                                          </p:stCondLst>
                                        </p:cTn>
                                        <p:tgtEl>
                                          <p:spTgt spid="45"/>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41"/>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40"/>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43"/>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2"/>
                                        </p:tgtEl>
                                        <p:attrNameLst>
                                          <p:attrName>style.visibility</p:attrName>
                                        </p:attrNameLst>
                                      </p:cBhvr>
                                      <p:to>
                                        <p:strVal val="hidden"/>
                                      </p:to>
                                    </p:set>
                                  </p:childTnLst>
                                </p:cTn>
                              </p:par>
                            </p:childTnLst>
                          </p:cTn>
                        </p:par>
                        <p:par>
                          <p:cTn id="155" fill="hold">
                            <p:stCondLst>
                              <p:cond delay="0"/>
                            </p:stCondLst>
                            <p:childTnLst>
                              <p:par>
                                <p:cTn id="156" presetID="10" presetClass="entr" presetSubtype="0" fill="hold" grpId="0" nodeType="afterEffect">
                                  <p:stCondLst>
                                    <p:cond delay="0"/>
                                  </p:stCondLst>
                                  <p:childTnLst>
                                    <p:set>
                                      <p:cBhvr>
                                        <p:cTn id="157" dur="1" fill="hold">
                                          <p:stCondLst>
                                            <p:cond delay="0"/>
                                          </p:stCondLst>
                                        </p:cTn>
                                        <p:tgtEl>
                                          <p:spTgt spid="46"/>
                                        </p:tgtEl>
                                        <p:attrNameLst>
                                          <p:attrName>style.visibility</p:attrName>
                                        </p:attrNameLst>
                                      </p:cBhvr>
                                      <p:to>
                                        <p:strVal val="visible"/>
                                      </p:to>
                                    </p:set>
                                    <p:animEffect transition="in" filter="fade">
                                      <p:cBhvr>
                                        <p:cTn id="158" dur="500"/>
                                        <p:tgtEl>
                                          <p:spTgt spid="46"/>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7"/>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31"/>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42"/>
                                        </p:tgtEl>
                                        <p:attrNameLst>
                                          <p:attrName>style.visibility</p:attrName>
                                        </p:attrNameLst>
                                      </p:cBhvr>
                                      <p:to>
                                        <p:strVal val="hidden"/>
                                      </p:to>
                                    </p:set>
                                  </p:childTnLst>
                                </p:cTn>
                              </p:par>
                              <p:par>
                                <p:cTn id="167" presetID="10" presetClass="entr" presetSubtype="0" fill="hold" grpId="0" nodeType="withEffect">
                                  <p:stCondLst>
                                    <p:cond delay="0"/>
                                  </p:stCondLst>
                                  <p:childTnLst>
                                    <p:set>
                                      <p:cBhvr>
                                        <p:cTn id="168" dur="1" fill="hold">
                                          <p:stCondLst>
                                            <p:cond delay="0"/>
                                          </p:stCondLst>
                                        </p:cTn>
                                        <p:tgtEl>
                                          <p:spTgt spid="47"/>
                                        </p:tgtEl>
                                        <p:attrNameLst>
                                          <p:attrName>style.visibility</p:attrName>
                                        </p:attrNameLst>
                                      </p:cBhvr>
                                      <p:to>
                                        <p:strVal val="visible"/>
                                      </p:to>
                                    </p:set>
                                    <p:animEffect transition="in" filter="fade">
                                      <p:cBhvr>
                                        <p:cTn id="169" dur="500"/>
                                        <p:tgtEl>
                                          <p:spTgt spid="47"/>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grpId="0" nodeType="clickEffect">
                                  <p:stCondLst>
                                    <p:cond delay="0"/>
                                  </p:stCondLst>
                                  <p:childTnLst>
                                    <p:set>
                                      <p:cBhvr>
                                        <p:cTn id="173" dur="1" fill="hold">
                                          <p:stCondLst>
                                            <p:cond delay="0"/>
                                          </p:stCondLst>
                                        </p:cTn>
                                        <p:tgtEl>
                                          <p:spTgt spid="48"/>
                                        </p:tgtEl>
                                        <p:attrNameLst>
                                          <p:attrName>style.visibility</p:attrName>
                                        </p:attrNameLst>
                                      </p:cBhvr>
                                      <p:to>
                                        <p:strVal val="visible"/>
                                      </p:to>
                                    </p:set>
                                    <p:animEffect transition="in" filter="wipe(left)">
                                      <p:cBhvr>
                                        <p:cTn id="174" dur="500"/>
                                        <p:tgtEl>
                                          <p:spTgt spid="48"/>
                                        </p:tgtEl>
                                      </p:cBhvr>
                                    </p:animEffect>
                                  </p:childTnLst>
                                </p:cTn>
                              </p:par>
                            </p:childTnLst>
                          </p:cTn>
                        </p:par>
                      </p:childTnLst>
                    </p:cTn>
                  </p:par>
                  <p:par>
                    <p:cTn id="175" fill="hold">
                      <p:stCondLst>
                        <p:cond delay="indefinite"/>
                      </p:stCondLst>
                      <p:childTnLst>
                        <p:par>
                          <p:cTn id="176" fill="hold">
                            <p:stCondLst>
                              <p:cond delay="0"/>
                            </p:stCondLst>
                            <p:childTnLst>
                              <p:par>
                                <p:cTn id="177" presetID="26" presetClass="emph" presetSubtype="0" fill="hold" grpId="1" nodeType="clickEffect">
                                  <p:stCondLst>
                                    <p:cond delay="0"/>
                                  </p:stCondLst>
                                  <p:childTnLst>
                                    <p:animEffect transition="out" filter="fade">
                                      <p:cBhvr>
                                        <p:cTn id="178" dur="500" tmFilter="0, 0; .2, .5; .8, .5; 1, 0"/>
                                        <p:tgtEl>
                                          <p:spTgt spid="46"/>
                                        </p:tgtEl>
                                      </p:cBhvr>
                                    </p:animEffect>
                                    <p:animScale>
                                      <p:cBhvr>
                                        <p:cTn id="179" dur="250" autoRev="1" fill="hold"/>
                                        <p:tgtEl>
                                          <p:spTgt spid="46"/>
                                        </p:tgtEl>
                                      </p:cBhvr>
                                      <p:by x="105000" y="105000"/>
                                    </p:animScale>
                                  </p:childTnLst>
                                </p:cTn>
                              </p:par>
                            </p:childTnLst>
                          </p:cTn>
                        </p:par>
                      </p:childTnLst>
                    </p:cTn>
                  </p:par>
                  <p:par>
                    <p:cTn id="180" fill="hold">
                      <p:stCondLst>
                        <p:cond delay="indefinite"/>
                      </p:stCondLst>
                      <p:childTnLst>
                        <p:par>
                          <p:cTn id="181" fill="hold">
                            <p:stCondLst>
                              <p:cond delay="0"/>
                            </p:stCondLst>
                            <p:childTnLst>
                              <p:par>
                                <p:cTn id="182" presetID="53" presetClass="entr" presetSubtype="16" fill="hold" grpId="0" nodeType="clickEffect">
                                  <p:stCondLst>
                                    <p:cond delay="0"/>
                                  </p:stCondLst>
                                  <p:childTnLst>
                                    <p:set>
                                      <p:cBhvr>
                                        <p:cTn id="183" dur="1" fill="hold">
                                          <p:stCondLst>
                                            <p:cond delay="0"/>
                                          </p:stCondLst>
                                        </p:cTn>
                                        <p:tgtEl>
                                          <p:spTgt spid="50"/>
                                        </p:tgtEl>
                                        <p:attrNameLst>
                                          <p:attrName>style.visibility</p:attrName>
                                        </p:attrNameLst>
                                      </p:cBhvr>
                                      <p:to>
                                        <p:strVal val="visible"/>
                                      </p:to>
                                    </p:set>
                                    <p:anim calcmode="lin" valueType="num">
                                      <p:cBhvr>
                                        <p:cTn id="184" dur="500" fill="hold"/>
                                        <p:tgtEl>
                                          <p:spTgt spid="50"/>
                                        </p:tgtEl>
                                        <p:attrNameLst>
                                          <p:attrName>ppt_w</p:attrName>
                                        </p:attrNameLst>
                                      </p:cBhvr>
                                      <p:tavLst>
                                        <p:tav tm="0">
                                          <p:val>
                                            <p:fltVal val="0"/>
                                          </p:val>
                                        </p:tav>
                                        <p:tav tm="100000">
                                          <p:val>
                                            <p:strVal val="#ppt_w"/>
                                          </p:val>
                                        </p:tav>
                                      </p:tavLst>
                                    </p:anim>
                                    <p:anim calcmode="lin" valueType="num">
                                      <p:cBhvr>
                                        <p:cTn id="185" dur="500" fill="hold"/>
                                        <p:tgtEl>
                                          <p:spTgt spid="50"/>
                                        </p:tgtEl>
                                        <p:attrNameLst>
                                          <p:attrName>ppt_h</p:attrName>
                                        </p:attrNameLst>
                                      </p:cBhvr>
                                      <p:tavLst>
                                        <p:tav tm="0">
                                          <p:val>
                                            <p:fltVal val="0"/>
                                          </p:val>
                                        </p:tav>
                                        <p:tav tm="100000">
                                          <p:val>
                                            <p:strVal val="#ppt_h"/>
                                          </p:val>
                                        </p:tav>
                                      </p:tavLst>
                                    </p:anim>
                                    <p:animEffect transition="in" filter="fade">
                                      <p:cBhvr>
                                        <p:cTn id="186" dur="500"/>
                                        <p:tgtEl>
                                          <p:spTgt spid="50"/>
                                        </p:tgtEl>
                                      </p:cBhvr>
                                    </p:animEffect>
                                  </p:childTnLst>
                                </p:cTn>
                              </p:par>
                            </p:childTnLst>
                          </p:cTn>
                        </p:par>
                        <p:par>
                          <p:cTn id="187" fill="hold">
                            <p:stCondLst>
                              <p:cond delay="500"/>
                            </p:stCondLst>
                            <p:childTnLst>
                              <p:par>
                                <p:cTn id="188" presetID="10" presetClass="entr" presetSubtype="0" fill="hold" grpId="0" nodeType="afterEffect">
                                  <p:stCondLst>
                                    <p:cond delay="0"/>
                                  </p:stCondLst>
                                  <p:childTnLst>
                                    <p:set>
                                      <p:cBhvr>
                                        <p:cTn id="189" dur="1" fill="hold">
                                          <p:stCondLst>
                                            <p:cond delay="0"/>
                                          </p:stCondLst>
                                        </p:cTn>
                                        <p:tgtEl>
                                          <p:spTgt spid="51"/>
                                        </p:tgtEl>
                                        <p:attrNameLst>
                                          <p:attrName>style.visibility</p:attrName>
                                        </p:attrNameLst>
                                      </p:cBhvr>
                                      <p:to>
                                        <p:strVal val="visible"/>
                                      </p:to>
                                    </p:set>
                                    <p:animEffect transition="in" filter="fade">
                                      <p:cBhvr>
                                        <p:cTn id="190" dur="500"/>
                                        <p:tgtEl>
                                          <p:spTgt spid="51"/>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52"/>
                                        </p:tgtEl>
                                        <p:attrNameLst>
                                          <p:attrName>style.visibility</p:attrName>
                                        </p:attrNameLst>
                                      </p:cBhvr>
                                      <p:to>
                                        <p:strVal val="visible"/>
                                      </p:to>
                                    </p:set>
                                    <p:animEffect transition="in" filter="fade">
                                      <p:cBhvr>
                                        <p:cTn id="19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8" grpId="0" animBg="1"/>
      <p:bldP spid="9" grpId="0" animBg="1"/>
      <p:bldP spid="2" grpId="0" animBg="1"/>
      <p:bldP spid="3" grpId="0" animBg="1"/>
      <p:bldP spid="4" grpId="0" animBg="1"/>
      <p:bldP spid="4" grpId="1" animBg="1"/>
      <p:bldP spid="4" grpId="2" animBg="1"/>
      <p:bldP spid="10" grpId="0" animBg="1"/>
      <p:bldP spid="11" grpId="0" animBg="1"/>
      <p:bldP spid="6" grpId="0" animBg="1"/>
      <p:bldP spid="13" grpId="0" animBg="1"/>
      <p:bldP spid="14" grpId="0" animBg="1"/>
      <p:bldP spid="7" grpId="0" animBg="1"/>
      <p:bldP spid="7" grpId="1" animBg="1"/>
      <p:bldP spid="16" grpId="0" animBg="1"/>
      <p:bldP spid="17" grpId="0" animBg="1"/>
      <p:bldP spid="31" grpId="0"/>
      <p:bldP spid="31" grpId="1"/>
      <p:bldP spid="32" grpId="0" animBg="1"/>
      <p:bldP spid="32" grpId="1" animBg="1"/>
      <p:bldP spid="40" grpId="0" animBg="1"/>
      <p:bldP spid="40" grpId="1" animBg="1"/>
      <p:bldP spid="41" grpId="0"/>
      <p:bldP spid="41" grpId="1"/>
      <p:bldP spid="42" grpId="0"/>
      <p:bldP spid="42" grpId="1"/>
      <p:bldP spid="43" grpId="0" animBg="1"/>
      <p:bldP spid="43" grpId="1" animBg="1"/>
      <p:bldP spid="45" grpId="0"/>
      <p:bldP spid="45" grpId="1"/>
      <p:bldP spid="45" grpId="2"/>
      <p:bldP spid="46" grpId="0" animBg="1"/>
      <p:bldP spid="46" grpId="1" animBg="1"/>
      <p:bldP spid="47" grpId="0" animBg="1"/>
      <p:bldP spid="48" grpId="0"/>
      <p:bldP spid="50" grpId="0"/>
      <p:bldP spid="51" grpId="0" animBg="1"/>
      <p:bldP spid="5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PA_直接连接符 19"/>
          <p:cNvCxnSpPr/>
          <p:nvPr>
            <p:custDataLst>
              <p:tags r:id="rId1"/>
            </p:custDataLst>
          </p:nvPr>
        </p:nvCxnSpPr>
        <p:spPr>
          <a:xfrm>
            <a:off x="1332164" y="1978909"/>
            <a:ext cx="6480048" cy="0"/>
          </a:xfrm>
          <a:prstGeom prst="line">
            <a:avLst/>
          </a:prstGeom>
          <a:ln w="15875">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PA_直接连接符 20"/>
          <p:cNvCxnSpPr/>
          <p:nvPr>
            <p:custDataLst>
              <p:tags r:id="rId2"/>
            </p:custDataLst>
          </p:nvPr>
        </p:nvCxnSpPr>
        <p:spPr>
          <a:xfrm>
            <a:off x="1331528" y="4122092"/>
            <a:ext cx="6480048" cy="0"/>
          </a:xfrm>
          <a:prstGeom prst="line">
            <a:avLst/>
          </a:prstGeom>
          <a:ln w="15875">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PA_淘宝网chenying0907出品 21"/>
          <p:cNvSpPr txBox="1"/>
          <p:nvPr>
            <p:custDataLst>
              <p:tags r:id="rId3"/>
            </p:custDataLst>
          </p:nvPr>
        </p:nvSpPr>
        <p:spPr>
          <a:xfrm>
            <a:off x="1158875" y="2616835"/>
            <a:ext cx="6731635" cy="1014730"/>
          </a:xfrm>
          <a:prstGeom prst="rect">
            <a:avLst/>
          </a:prstGeom>
          <a:noFill/>
        </p:spPr>
        <p:txBody>
          <a:bodyPr wrap="square" rtlCol="0">
            <a:spAutoFit/>
          </a:bodyPr>
          <a:lstStyle/>
          <a:p>
            <a:r>
              <a:rPr lang="en-US" altLang="zh-CN" sz="6000" b="1" dirty="0">
                <a:solidFill>
                  <a:schemeClr val="accent1">
                    <a:lumMod val="50000"/>
                  </a:schemeClr>
                </a:solidFill>
                <a:latin typeface="微软雅黑" panose="020B0503020204020204" pitchFamily="34" charset="-122"/>
                <a:ea typeface="微软雅黑" panose="020B0503020204020204" pitchFamily="34" charset="-122"/>
              </a:rPr>
              <a:t> To be continued</a:t>
            </a:r>
            <a:endParaRPr lang="zh-CN" altLang="en-US" sz="6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923110" y="6265275"/>
            <a:ext cx="7450183" cy="368300"/>
          </a:xfrm>
          <a:prstGeom prst="rect">
            <a:avLst/>
          </a:prstGeom>
        </p:spPr>
        <p:txBody>
          <a:bodyPr wrap="square">
            <a:spAutoFit/>
          </a:bodyP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Copyright © 2023 Jilin University CCST Linux Teaching Team</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淘宝网chenying0907出品 4"/>
          <p:cNvSpPr txBox="1"/>
          <p:nvPr/>
        </p:nvSpPr>
        <p:spPr>
          <a:xfrm>
            <a:off x="1941195" y="556260"/>
            <a:ext cx="5255895" cy="1014730"/>
          </a:xfrm>
          <a:prstGeom prst="rect">
            <a:avLst/>
          </a:prstGeom>
          <a:noFill/>
        </p:spPr>
        <p:txBody>
          <a:bodyPr wrap="square" rtlCol="0">
            <a:spAutoFit/>
          </a:bodyPr>
          <a:p>
            <a:pPr algn="ctr"/>
            <a:r>
              <a:rPr lang="en-US" altLang="zh-CN" sz="6000" b="1" dirty="0">
                <a:solidFill>
                  <a:schemeClr val="accent5">
                    <a:lumMod val="75000"/>
                  </a:schemeClr>
                </a:solidFill>
                <a:latin typeface="微软雅黑" panose="020B0503020204020204" pitchFamily="34" charset="-122"/>
                <a:ea typeface="微软雅黑" panose="020B0503020204020204" pitchFamily="34" charset="-122"/>
                <a:sym typeface="+mn-ea"/>
              </a:rPr>
              <a:t>Linux</a:t>
            </a:r>
            <a:r>
              <a:rPr lang="zh-CN" altLang="en-US" sz="6000" b="1" dirty="0">
                <a:solidFill>
                  <a:schemeClr val="accent5">
                    <a:lumMod val="75000"/>
                  </a:schemeClr>
                </a:solidFill>
                <a:latin typeface="微软雅黑" panose="020B0503020204020204" pitchFamily="34" charset="-122"/>
                <a:ea typeface="微软雅黑" panose="020B0503020204020204" pitchFamily="34" charset="-122"/>
                <a:sym typeface="+mn-ea"/>
              </a:rPr>
              <a:t>实践</a:t>
            </a:r>
            <a:endParaRPr lang="zh-CN" altLang="en-US" sz="6000" b="1" dirty="0">
              <a:solidFill>
                <a:schemeClr val="accent5">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5"/>
                                        </p:tgtEl>
                                        <p:attrNameLst>
                                          <p:attrName>ppt_y</p:attrName>
                                        </p:attrNameLst>
                                      </p:cBhvr>
                                      <p:tavLst>
                                        <p:tav tm="0">
                                          <p:val>
                                            <p:strVal val="#ppt_y"/>
                                          </p:val>
                                        </p:tav>
                                        <p:tav tm="100000">
                                          <p:val>
                                            <p:strVal val="#ppt_y"/>
                                          </p:val>
                                        </p:tav>
                                      </p:tavLst>
                                    </p:anim>
                                    <p:anim calcmode="lin" valueType="num">
                                      <p:cBhvr>
                                        <p:cTn id="14"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5"/>
                                        </p:tgtEl>
                                      </p:cBhvr>
                                    </p:animEffect>
                                  </p:childTnLst>
                                </p:cTn>
                              </p:par>
                            </p:childTnLst>
                          </p:cTn>
                        </p:par>
                        <p:par>
                          <p:cTn id="17" fill="hold">
                            <p:stCondLst>
                              <p:cond delay="1299"/>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3"/>
                                        </p:tgtEl>
                                        <p:attrNameLst>
                                          <p:attrName>ppt_y</p:attrName>
                                        </p:attrNameLst>
                                      </p:cBhvr>
                                      <p:tavLst>
                                        <p:tav tm="0">
                                          <p:val>
                                            <p:strVal val="#ppt_y"/>
                                          </p:val>
                                        </p:tav>
                                        <p:tav tm="100000">
                                          <p:val>
                                            <p:strVal val="#ppt_y"/>
                                          </p:val>
                                        </p:tav>
                                      </p:tavLst>
                                    </p:anim>
                                    <p:anim calcmode="lin" valueType="num">
                                      <p:cBhvr>
                                        <p:cTn id="22"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3"/>
                                        </p:tgtEl>
                                      </p:cBhvr>
                                    </p:animEffect>
                                  </p:childTnLst>
                                </p:cTn>
                              </p:par>
                              <p:par>
                                <p:cTn id="25" presetID="17" presetClass="entr" presetSubtype="1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3.1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与</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UNIX</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建立连接</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85030"/>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登录实例</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custDataLst>
              <p:tags r:id="rId1"/>
            </p:custDataLst>
          </p:nvPr>
        </p:nvPicPr>
        <p:blipFill>
          <a:blip r:embed="rId2"/>
          <a:stretch>
            <a:fillRect/>
          </a:stretch>
        </p:blipFill>
        <p:spPr>
          <a:xfrm>
            <a:off x="555817" y="1965472"/>
            <a:ext cx="2545990" cy="1202273"/>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28111" y="3144987"/>
            <a:ext cx="9087778" cy="3393247"/>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10037" y="3159149"/>
            <a:ext cx="9144000" cy="2845027"/>
          </a:xfrm>
          <a:prstGeom prst="rect">
            <a:avLst/>
          </a:prstGeom>
        </p:spPr>
      </p:pic>
      <p:pic>
        <p:nvPicPr>
          <p:cNvPr id="7" name="图片 6"/>
          <p:cNvPicPr>
            <a:picLocks noChangeAspect="1"/>
          </p:cNvPicPr>
          <p:nvPr>
            <p:custDataLst>
              <p:tags r:id="rId7"/>
            </p:custDataLst>
          </p:nvPr>
        </p:nvPicPr>
        <p:blipFill>
          <a:blip r:embed="rId8"/>
          <a:stretch>
            <a:fillRect/>
          </a:stretch>
        </p:blipFill>
        <p:spPr>
          <a:xfrm>
            <a:off x="18074" y="3174056"/>
            <a:ext cx="9115889" cy="3002881"/>
          </a:xfrm>
          <a:prstGeom prst="rect">
            <a:avLst/>
          </a:prstGeom>
        </p:spPr>
      </p:pic>
      <p:sp>
        <p:nvSpPr>
          <p:cNvPr id="33" name="矩形 32"/>
          <p:cNvSpPr/>
          <p:nvPr/>
        </p:nvSpPr>
        <p:spPr>
          <a:xfrm>
            <a:off x="52628" y="3945150"/>
            <a:ext cx="1820560" cy="291922"/>
          </a:xfrm>
          <a:prstGeom prst="rect">
            <a:avLst/>
          </a:prstGeom>
          <a:noFill/>
          <a:ln w="12700">
            <a:solidFill>
              <a:srgbClr val="F5F5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p:nvPr/>
        </p:nvCxnSpPr>
        <p:spPr>
          <a:xfrm>
            <a:off x="958788" y="4237072"/>
            <a:ext cx="0" cy="10007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221943" y="5172859"/>
            <a:ext cx="1473690" cy="400110"/>
          </a:xfrm>
          <a:prstGeom prst="rect">
            <a:avLst/>
          </a:prstGeom>
          <a:noFill/>
          <a:ln w="12700">
            <a:noFill/>
          </a:ln>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命令提示符</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9"/>
          <a:stretch>
            <a:fillRect/>
          </a:stretch>
        </p:blipFill>
        <p:spPr>
          <a:xfrm>
            <a:off x="3191510" y="1930400"/>
            <a:ext cx="2781300" cy="12287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3.1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与</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UNIX</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建立连接</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459041"/>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命令提示符</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最简单的命令提示符只有一个字符</a:t>
            </a:r>
            <a:endParaRPr lang="en-US" altLang="zh-CN" sz="2400" dirty="0">
              <a:solidFill>
                <a:schemeClr val="accent5"/>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管理员</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普通用户</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用户可以设置提示符，显示丰富系统信息</a:t>
            </a: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85030"/>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登录</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20411" y="3657798"/>
            <a:ext cx="803874"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root</a:t>
            </a:r>
            <a:endParaRPr lang="zh-CN" altLang="en-US"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5090410" y="4119463"/>
            <a:ext cx="1847397" cy="1642130"/>
          </a:xfrm>
          <a:prstGeom prst="rect">
            <a:avLst/>
          </a:prstGeom>
        </p:spPr>
      </p:pic>
      <p:pic>
        <p:nvPicPr>
          <p:cNvPr id="6" name="图片 5"/>
          <p:cNvPicPr>
            <a:picLocks noChangeAspect="1"/>
          </p:cNvPicPr>
          <p:nvPr/>
        </p:nvPicPr>
        <p:blipFill>
          <a:blip r:embed="rId2"/>
          <a:stretch>
            <a:fillRect/>
          </a:stretch>
        </p:blipFill>
        <p:spPr>
          <a:xfrm>
            <a:off x="3266394" y="3196134"/>
            <a:ext cx="1305606" cy="1210306"/>
          </a:xfrm>
          <a:prstGeom prst="rect">
            <a:avLst/>
          </a:prstGeom>
        </p:spPr>
      </p:pic>
      <p:sp>
        <p:nvSpPr>
          <p:cNvPr id="13" name="文本框 12"/>
          <p:cNvSpPr txBox="1"/>
          <p:nvPr/>
        </p:nvSpPr>
        <p:spPr>
          <a:xfrm>
            <a:off x="1926142" y="3657798"/>
            <a:ext cx="1107996"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根用户</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3.1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与</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UNIX</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建立连接</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540538"/>
          </a:xfrm>
          <a:prstGeom prst="rect">
            <a:avLst/>
          </a:prstGeom>
          <a:noFill/>
          <a:ln w="19050">
            <a:solidFill>
              <a:schemeClr val="accent5"/>
            </a:solidFill>
          </a:ln>
        </p:spPr>
        <p:txBody>
          <a:bodyPr wrap="square" rtlCol="0">
            <a:spAutoFit/>
          </a:bodyPr>
          <a:lstStyle/>
          <a:p>
            <a:pPr marL="457200" indent="-457200">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passwd</a:t>
            </a:r>
            <a:r>
              <a:rPr lang="zh-CN" altLang="en-US" sz="2400" dirty="0">
                <a:latin typeface="微软雅黑" panose="020B0503020204020204" pitchFamily="34" charset="-122"/>
                <a:ea typeface="微软雅黑" panose="020B0503020204020204" pitchFamily="34" charset="-122"/>
              </a:rPr>
              <a:t>命令用来修改或创建口令</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5"/>
                </a:solidFill>
                <a:latin typeface="微软雅黑" panose="020B0503020204020204" pitchFamily="34" charset="-122"/>
                <a:ea typeface="微软雅黑" panose="020B0503020204020204" pitchFamily="34" charset="-122"/>
              </a:rPr>
              <a:t>修改口令</a:t>
            </a:r>
            <a:endParaRPr lang="en-US" altLang="zh-CN" sz="2400" dirty="0">
              <a:solidFill>
                <a:schemeClr val="accent5"/>
              </a:solidFill>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修改自己的口令</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passwd </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85030"/>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修改口令</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53133" y="4218039"/>
            <a:ext cx="8247077" cy="228706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53" presetClass="entr" presetSubtype="16" fill="hold"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p:cTn id="15"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xEl>
                                              <p:pRg st="0" end="0"/>
                                            </p:txEl>
                                          </p:spTgt>
                                        </p:tgtEl>
                                        <p:attrNameLst>
                                          <p:attrName>style.visibility</p:attrName>
                                        </p:attrNameLst>
                                      </p:cBhvr>
                                      <p:to>
                                        <p:strVal val="visible"/>
                                      </p:to>
                                    </p:set>
                                    <p:animEffect transition="in" filter="fade">
                                      <p:cBhvr>
                                        <p:cTn id="22" dur="500"/>
                                        <p:tgtEl>
                                          <p:spTgt spid="2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xEl>
                                              <p:pRg st="1" end="1"/>
                                            </p:txEl>
                                          </p:spTgt>
                                        </p:tgtEl>
                                        <p:attrNameLst>
                                          <p:attrName>style.visibility</p:attrName>
                                        </p:attrNameLst>
                                      </p:cBhvr>
                                      <p:to>
                                        <p:strVal val="visible"/>
                                      </p:to>
                                    </p:set>
                                    <p:animEffect transition="in" filter="fade">
                                      <p:cBhvr>
                                        <p:cTn id="27" dur="500"/>
                                        <p:tgtEl>
                                          <p:spTgt spid="2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xEl>
                                              <p:pRg st="2" end="2"/>
                                            </p:txEl>
                                          </p:spTgt>
                                        </p:tgtEl>
                                        <p:attrNameLst>
                                          <p:attrName>style.visibility</p:attrName>
                                        </p:attrNameLst>
                                      </p:cBhvr>
                                      <p:to>
                                        <p:strVal val="visible"/>
                                      </p:to>
                                    </p:set>
                                    <p:animEffect transition="in" filter="fade">
                                      <p:cBhvr>
                                        <p:cTn id="32" dur="500"/>
                                        <p:tgtEl>
                                          <p:spTgt spid="2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xEl>
                                              <p:pRg st="3" end="3"/>
                                            </p:txEl>
                                          </p:spTgt>
                                        </p:tgtEl>
                                        <p:attrNameLst>
                                          <p:attrName>style.visibility</p:attrName>
                                        </p:attrNameLst>
                                      </p:cBhvr>
                                      <p:to>
                                        <p:strVal val="visible"/>
                                      </p:to>
                                    </p:set>
                                    <p:animEffect transition="in" filter="fade">
                                      <p:cBhvr>
                                        <p:cTn id="37" dur="500"/>
                                        <p:tgtEl>
                                          <p:spTgt spid="2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txBox="1"/>
          <p:nvPr/>
        </p:nvSpPr>
        <p:spPr>
          <a:xfrm>
            <a:off x="1181735" y="259715"/>
            <a:ext cx="5071745" cy="52197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3.1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与</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UNIX</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建立连接</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淘宝网chenying0907出品 23"/>
          <p:cNvSpPr txBox="1"/>
          <p:nvPr/>
        </p:nvSpPr>
        <p:spPr>
          <a:xfrm>
            <a:off x="564526" y="1984227"/>
            <a:ext cx="8239840" cy="4540538"/>
          </a:xfrm>
          <a:prstGeom prst="rect">
            <a:avLst/>
          </a:prstGeom>
          <a:noFill/>
          <a:ln w="19050">
            <a:solidFill>
              <a:schemeClr val="accent5"/>
            </a:solidFill>
          </a:ln>
        </p:spPr>
        <p:txBody>
          <a:bodyPr wrap="square" rtlCol="0">
            <a:spAutoFit/>
          </a:bodyPr>
          <a:lstStyle/>
          <a:p>
            <a:pPr marL="457200" indent="-457200">
              <a:lnSpc>
                <a:spcPct val="150000"/>
              </a:lnSpc>
              <a:buFont typeface="+mj-lt"/>
              <a:buAutoNum type="arabicPeriod" startAt="2"/>
            </a:pPr>
            <a:r>
              <a:rPr lang="zh-CN" altLang="en-US" sz="2400" dirty="0">
                <a:latin typeface="微软雅黑" panose="020B0503020204020204" pitchFamily="34" charset="-122"/>
                <a:ea typeface="微软雅黑" panose="020B0503020204020204" pitchFamily="34" charset="-122"/>
              </a:rPr>
              <a:t>修改别人的口令</a:t>
            </a: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passwd  username</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1"/>
                </a:solidFill>
                <a:latin typeface="微软雅黑" panose="020B0503020204020204" pitchFamily="34" charset="-122"/>
                <a:ea typeface="微软雅黑" panose="020B0503020204020204" pitchFamily="34" charset="-122"/>
              </a:rPr>
              <a:t>只有</a:t>
            </a:r>
            <a:r>
              <a:rPr lang="en-US" altLang="zh-CN" sz="2400" dirty="0">
                <a:solidFill>
                  <a:schemeClr val="accent1"/>
                </a:solidFill>
                <a:latin typeface="微软雅黑" panose="020B0503020204020204" pitchFamily="34" charset="-122"/>
                <a:ea typeface="微软雅黑" panose="020B0503020204020204" pitchFamily="34" charset="-122"/>
              </a:rPr>
              <a:t>root</a:t>
            </a:r>
            <a:r>
              <a:rPr lang="zh-CN" altLang="en-US" sz="2400" dirty="0">
                <a:solidFill>
                  <a:schemeClr val="accent1"/>
                </a:solidFill>
                <a:latin typeface="微软雅黑" panose="020B0503020204020204" pitchFamily="34" charset="-122"/>
                <a:ea typeface="微软雅黑" panose="020B0503020204020204" pitchFamily="34" charset="-122"/>
              </a:rPr>
              <a:t>可以！</a:t>
            </a:r>
            <a:endParaRPr lang="en-US" altLang="zh-CN" sz="2400" dirty="0">
              <a:solidFill>
                <a:schemeClr val="accent1"/>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solidFill>
                  <a:schemeClr val="accent1"/>
                </a:solidFill>
                <a:latin typeface="微软雅黑" panose="020B0503020204020204" pitchFamily="34" charset="-122"/>
                <a:ea typeface="微软雅黑" panose="020B0503020204020204" pitchFamily="34" charset="-122"/>
              </a:rPr>
              <a:t>原口令被清除</a:t>
            </a:r>
            <a:endParaRPr lang="en-US" altLang="zh-CN" sz="2400" dirty="0">
              <a:solidFill>
                <a:schemeClr val="accent1"/>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创建口令</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passwd username</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应用场景</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en-US" altLang="zh-CN" sz="2400" dirty="0">
                <a:solidFill>
                  <a:schemeClr val="accent1"/>
                </a:solidFill>
                <a:latin typeface="微软雅黑" panose="020B0503020204020204" pitchFamily="34" charset="-122"/>
                <a:ea typeface="微软雅黑" panose="020B0503020204020204" pitchFamily="34" charset="-122"/>
              </a:rPr>
              <a:t>root</a:t>
            </a:r>
            <a:r>
              <a:rPr lang="zh-CN" altLang="en-US" sz="2400" dirty="0">
                <a:solidFill>
                  <a:schemeClr val="accent1"/>
                </a:solidFill>
                <a:latin typeface="微软雅黑" panose="020B0503020204020204" pitchFamily="34" charset="-122"/>
                <a:ea typeface="微软雅黑" panose="020B0503020204020204" pitchFamily="34" charset="-122"/>
              </a:rPr>
              <a:t>创建普通用户后，为其分配初始口令</a:t>
            </a:r>
            <a:endParaRPr lang="zh-CN" altLang="en-US" sz="2400" dirty="0">
              <a:solidFill>
                <a:schemeClr val="accent1"/>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1482225" y="1285030"/>
            <a:ext cx="7492753" cy="579755"/>
          </a:xfrm>
          <a:prstGeom prst="parallelogram">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微软雅黑" panose="020B0503020204020204" pitchFamily="34" charset="-122"/>
                <a:ea typeface="微软雅黑" panose="020B0503020204020204" pitchFamily="34" charset="-122"/>
              </a:rPr>
              <a:t>修改口令</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555817" y="1285031"/>
            <a:ext cx="1036125" cy="579755"/>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2052" name="Picture 4" descr="https://ss0.bdstatic.com/70cFvHSh_Q1YnxGkpoWK1HF6hhy/it/u=3388442593,381424355&amp;fm=15&amp;gp=0.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29584" y="4369542"/>
            <a:ext cx="1495439" cy="107885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5767881" y="5524914"/>
            <a:ext cx="2159726" cy="461665"/>
          </a:xfrm>
          <a:prstGeom prst="rect">
            <a:avLst/>
          </a:prstGeom>
          <a:noFill/>
        </p:spPr>
        <p:txBody>
          <a:bodyPr wrap="square" rtlCol="0">
            <a:spAutoFit/>
          </a:bodyPr>
          <a:lstStyle/>
          <a:p>
            <a:r>
              <a:rPr lang="en-US" altLang="zh-CN" sz="2400" dirty="0">
                <a:solidFill>
                  <a:srgbClr val="C00000"/>
                </a:solidFill>
              </a:rPr>
              <a:t>Only I can do it!</a:t>
            </a:r>
            <a:endParaRPr lang="zh-CN" altLang="en-US" sz="2400" dirty="0">
              <a:solidFill>
                <a:srgbClr val="C00000"/>
              </a:solidFill>
            </a:endParaRPr>
          </a:p>
        </p:txBody>
      </p:sp>
      <p:pic>
        <p:nvPicPr>
          <p:cNvPr id="3" name="图片 2"/>
          <p:cNvPicPr>
            <a:picLocks noChangeAspect="1"/>
          </p:cNvPicPr>
          <p:nvPr/>
        </p:nvPicPr>
        <p:blipFill>
          <a:blip r:embed="rId2"/>
          <a:stretch>
            <a:fillRect/>
          </a:stretch>
        </p:blipFill>
        <p:spPr>
          <a:xfrm>
            <a:off x="931753" y="3109406"/>
            <a:ext cx="7280493" cy="63918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53" presetClass="entr" presetSubtype="16" fill="hold"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p:cTn id="15"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xEl>
                                              <p:pRg st="0" end="0"/>
                                            </p:txEl>
                                          </p:spTgt>
                                        </p:tgtEl>
                                        <p:attrNameLst>
                                          <p:attrName>style.visibility</p:attrName>
                                        </p:attrNameLst>
                                      </p:cBhvr>
                                      <p:to>
                                        <p:strVal val="visible"/>
                                      </p:to>
                                    </p:set>
                                    <p:animEffect transition="in" filter="fade">
                                      <p:cBhvr>
                                        <p:cTn id="22" dur="500"/>
                                        <p:tgtEl>
                                          <p:spTgt spid="2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xEl>
                                              <p:pRg st="1" end="1"/>
                                            </p:txEl>
                                          </p:spTgt>
                                        </p:tgtEl>
                                        <p:attrNameLst>
                                          <p:attrName>style.visibility</p:attrName>
                                        </p:attrNameLst>
                                      </p:cBhvr>
                                      <p:to>
                                        <p:strVal val="visible"/>
                                      </p:to>
                                    </p:set>
                                    <p:animEffect transition="in" filter="fade">
                                      <p:cBhvr>
                                        <p:cTn id="27" dur="500"/>
                                        <p:tgtEl>
                                          <p:spTgt spid="2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xEl>
                                              <p:pRg st="2" end="2"/>
                                            </p:txEl>
                                          </p:spTgt>
                                        </p:tgtEl>
                                        <p:attrNameLst>
                                          <p:attrName>style.visibility</p:attrName>
                                        </p:attrNameLst>
                                      </p:cBhvr>
                                      <p:to>
                                        <p:strVal val="visible"/>
                                      </p:to>
                                    </p:set>
                                    <p:animEffect transition="in" filter="fade">
                                      <p:cBhvr>
                                        <p:cTn id="32" dur="500"/>
                                        <p:tgtEl>
                                          <p:spTgt spid="2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2052"/>
                                        </p:tgtEl>
                                        <p:attrNameLst>
                                          <p:attrName>style.visibility</p:attrName>
                                        </p:attrNameLst>
                                      </p:cBhvr>
                                      <p:to>
                                        <p:strVal val="visible"/>
                                      </p:to>
                                    </p:set>
                                    <p:animEffect transition="in" filter="fade">
                                      <p:cBhvr>
                                        <p:cTn id="41" dur="500"/>
                                        <p:tgtEl>
                                          <p:spTgt spid="2052"/>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3"/>
                                        </p:tgtEl>
                                      </p:cBhvr>
                                    </p:animEffect>
                                    <p:set>
                                      <p:cBhvr>
                                        <p:cTn id="50" dur="1" fill="hold">
                                          <p:stCondLst>
                                            <p:cond delay="499"/>
                                          </p:stCondLst>
                                        </p:cTn>
                                        <p:tgtEl>
                                          <p:spTgt spid="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4">
                                            <p:txEl>
                                              <p:pRg st="3" end="3"/>
                                            </p:txEl>
                                          </p:spTgt>
                                        </p:tgtEl>
                                        <p:attrNameLst>
                                          <p:attrName>style.visibility</p:attrName>
                                        </p:attrNameLst>
                                      </p:cBhvr>
                                      <p:to>
                                        <p:strVal val="visible"/>
                                      </p:to>
                                    </p:set>
                                    <p:animEffect transition="in" filter="fade">
                                      <p:cBhvr>
                                        <p:cTn id="55" dur="500"/>
                                        <p:tgtEl>
                                          <p:spTgt spid="24">
                                            <p:txEl>
                                              <p:pRg st="3" end="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4">
                                            <p:txEl>
                                              <p:pRg st="4" end="4"/>
                                            </p:txEl>
                                          </p:spTgt>
                                        </p:tgtEl>
                                        <p:attrNameLst>
                                          <p:attrName>style.visibility</p:attrName>
                                        </p:attrNameLst>
                                      </p:cBhvr>
                                      <p:to>
                                        <p:strVal val="visible"/>
                                      </p:to>
                                    </p:set>
                                    <p:animEffect transition="in" filter="fade">
                                      <p:cBhvr>
                                        <p:cTn id="60" dur="500"/>
                                        <p:tgtEl>
                                          <p:spTgt spid="24">
                                            <p:txEl>
                                              <p:pRg st="4" end="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4">
                                            <p:txEl>
                                              <p:pRg st="5" end="5"/>
                                            </p:txEl>
                                          </p:spTgt>
                                        </p:tgtEl>
                                        <p:attrNameLst>
                                          <p:attrName>style.visibility</p:attrName>
                                        </p:attrNameLst>
                                      </p:cBhvr>
                                      <p:to>
                                        <p:strVal val="visible"/>
                                      </p:to>
                                    </p:set>
                                    <p:animEffect transition="in" filter="fade">
                                      <p:cBhvr>
                                        <p:cTn id="65" dur="500"/>
                                        <p:tgtEl>
                                          <p:spTgt spid="24">
                                            <p:txEl>
                                              <p:pRg st="5" end="5"/>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4">
                                            <p:txEl>
                                              <p:pRg st="6" end="6"/>
                                            </p:txEl>
                                          </p:spTgt>
                                        </p:tgtEl>
                                        <p:attrNameLst>
                                          <p:attrName>style.visibility</p:attrName>
                                        </p:attrNameLst>
                                      </p:cBhvr>
                                      <p:to>
                                        <p:strVal val="visible"/>
                                      </p:to>
                                    </p:set>
                                    <p:animEffect transition="in" filter="fade">
                                      <p:cBhvr>
                                        <p:cTn id="70" dur="500"/>
                                        <p:tgtEl>
                                          <p:spTgt spid="24">
                                            <p:txEl>
                                              <p:pRg st="6" end="6"/>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4">
                                            <p:txEl>
                                              <p:pRg st="7" end="7"/>
                                            </p:txEl>
                                          </p:spTgt>
                                        </p:tgtEl>
                                        <p:attrNameLst>
                                          <p:attrName>style.visibility</p:attrName>
                                        </p:attrNameLst>
                                      </p:cBhvr>
                                      <p:to>
                                        <p:strVal val="visible"/>
                                      </p:to>
                                    </p:set>
                                    <p:animEffect transition="in" filter="fade">
                                      <p:cBhvr>
                                        <p:cTn id="75" dur="500"/>
                                        <p:tgtEl>
                                          <p:spTgt spid="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8" grpId="0" animBg="1"/>
      <p:bldP spid="9" grpId="0" animBg="1"/>
      <p:bldP spid="2" grpId="0"/>
    </p:bld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KSO_WM_UNIT_PLACING_PICTURE_USER_VIEWPORT" val="{&quot;height&quot;:4728.946456692914,&quot;width&quot;:14355.730708661416}"/>
</p:tagLst>
</file>

<file path=ppt/tags/tag11.xml><?xml version="1.0" encoding="utf-8"?>
<p:tagLst xmlns:p="http://schemas.openxmlformats.org/presentationml/2006/main">
  <p:tag name="PA" val="v5.2.4"/>
</p:tagLst>
</file>

<file path=ppt/tags/tag12.xml><?xml version="1.0" encoding="utf-8"?>
<p:tagLst xmlns:p="http://schemas.openxmlformats.org/presentationml/2006/main">
  <p:tag name="PA" val="v5.2.4"/>
</p:tagLst>
</file>

<file path=ppt/tags/tag13.xml><?xml version="1.0" encoding="utf-8"?>
<p:tagLst xmlns:p="http://schemas.openxmlformats.org/presentationml/2006/main">
  <p:tag name="KSO_WM_UNIT_PLACING_PICTURE_USER_VIEWPORT" val="{&quot;height&quot;:5640,&quot;width&quot;:7692}"/>
</p:tagLst>
</file>

<file path=ppt/tags/tag14.xml><?xml version="1.0" encoding="utf-8"?>
<p:tagLst xmlns:p="http://schemas.openxmlformats.org/presentationml/2006/main">
  <p:tag name="PA" val="v5.2.4"/>
</p:tagLst>
</file>

<file path=ppt/tags/tag15.xml><?xml version="1.0" encoding="utf-8"?>
<p:tagLst xmlns:p="http://schemas.openxmlformats.org/presentationml/2006/main">
  <p:tag name="PA" val="v5.2.4"/>
</p:tagLst>
</file>

<file path=ppt/tags/tag16.xml><?xml version="1.0" encoding="utf-8"?>
<p:tagLst xmlns:p="http://schemas.openxmlformats.org/presentationml/2006/main">
  <p:tag name="PA" val="v5.2.4"/>
</p:tagLst>
</file>

<file path=ppt/tags/tag17.xml><?xml version="1.0" encoding="utf-8"?>
<p:tagLst xmlns:p="http://schemas.openxmlformats.org/presentationml/2006/main">
  <p:tag name="PA" val="v5.2.4"/>
</p:tagLst>
</file>

<file path=ppt/tags/tag18.xml><?xml version="1.0" encoding="utf-8"?>
<p:tagLst xmlns:p="http://schemas.openxmlformats.org/presentationml/2006/main">
  <p:tag name="PA" val="v5.2.4"/>
</p:tagLst>
</file>

<file path=ppt/tags/tag19.xml><?xml version="1.0" encoding="utf-8"?>
<p:tagLst xmlns:p="http://schemas.openxmlformats.org/presentationml/2006/main">
  <p:tag name="PA" val="v5.2.4"/>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PA" val="v5.2.4"/>
</p:tagLst>
</file>

<file path=ppt/tags/tag21.xml><?xml version="1.0" encoding="utf-8"?>
<p:tagLst xmlns:p="http://schemas.openxmlformats.org/presentationml/2006/main">
  <p:tag name="PA" val="v5.2.4"/>
</p:tagLst>
</file>

<file path=ppt/tags/tag22.xml><?xml version="1.0" encoding="utf-8"?>
<p:tagLst xmlns:p="http://schemas.openxmlformats.org/presentationml/2006/main">
  <p:tag name="PA" val="v5.2.4"/>
</p:tagLst>
</file>

<file path=ppt/tags/tag23.xml><?xml version="1.0" encoding="utf-8"?>
<p:tagLst xmlns:p="http://schemas.openxmlformats.org/presentationml/2006/main">
  <p:tag name="PA" val="v5.2.4"/>
</p:tagLst>
</file>

<file path=ppt/tags/tag24.xml><?xml version="1.0" encoding="utf-8"?>
<p:tagLst xmlns:p="http://schemas.openxmlformats.org/presentationml/2006/main">
  <p:tag name="PA" val="v5.2.4"/>
</p:tagLst>
</file>

<file path=ppt/tags/tag25.xml><?xml version="1.0" encoding="utf-8"?>
<p:tagLst xmlns:p="http://schemas.openxmlformats.org/presentationml/2006/main">
  <p:tag name="PA" val="v5.2.4"/>
</p:tagLst>
</file>

<file path=ppt/tags/tag26.xml><?xml version="1.0" encoding="utf-8"?>
<p:tagLst xmlns:p="http://schemas.openxmlformats.org/presentationml/2006/main">
  <p:tag name="PA" val="v5.2.4"/>
</p:tagLst>
</file>

<file path=ppt/tags/tag27.xml><?xml version="1.0" encoding="utf-8"?>
<p:tagLst xmlns:p="http://schemas.openxmlformats.org/presentationml/2006/main">
  <p:tag name="PA" val="v5.2.4"/>
</p:tagLst>
</file>

<file path=ppt/tags/tag28.xml><?xml version="1.0" encoding="utf-8"?>
<p:tagLst xmlns:p="http://schemas.openxmlformats.org/presentationml/2006/main">
  <p:tag name="PA" val="v5.2.4"/>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PA" val="v3.0.1"/>
</p:tagLst>
</file>

<file path=ppt/tags/tag30.xml><?xml version="1.0" encoding="utf-8"?>
<p:tagLst xmlns:p="http://schemas.openxmlformats.org/presentationml/2006/main">
  <p:tag name="PA" val="v5.2.4"/>
</p:tagLst>
</file>

<file path=ppt/tags/tag31.xml><?xml version="1.0" encoding="utf-8"?>
<p:tagLst xmlns:p="http://schemas.openxmlformats.org/presentationml/2006/main">
  <p:tag name="PA" val="v5.2.4"/>
</p:tagLst>
</file>

<file path=ppt/tags/tag32.xml><?xml version="1.0" encoding="utf-8"?>
<p:tagLst xmlns:p="http://schemas.openxmlformats.org/presentationml/2006/main">
  <p:tag name="PA" val="v5.2.4"/>
</p:tagLst>
</file>

<file path=ppt/tags/tag33.xml><?xml version="1.0" encoding="utf-8"?>
<p:tagLst xmlns:p="http://schemas.openxmlformats.org/presentationml/2006/main">
  <p:tag name="PA" val="v5.2.4"/>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PA" val="v3.0.1"/>
</p:tagLst>
</file>

<file path=ppt/tags/tag39.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40.xml><?xml version="1.0" encoding="utf-8"?>
<p:tagLst xmlns:p="http://schemas.openxmlformats.org/presentationml/2006/main">
  <p:tag name="PA" val="v3.0.1"/>
</p:tagLst>
</file>

<file path=ppt/tags/tag41.xml><?xml version="1.0" encoding="utf-8"?>
<p:tagLst xmlns:p="http://schemas.openxmlformats.org/presentationml/2006/main">
  <p:tag name="KSO_WM_DOC_GUID" val="{836b37be-a120-4324-94a1-93e7da946ab7}"/>
  <p:tag name="COMMONDATA" val="eyJoZGlkIjoiODU4NzNkMDU5NzRkNWFiOGI1ZjVkMGQ0MmJjYmJmYjEifQ=="/>
  <p:tag name="KSO_WPP_MARK_KEY" val="161af7ff-d790-4d4f-bf60-4a0cd871c732"/>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KSO_WM_UNIT_PLACING_PICTURE_USER_VIEWPORT" val="{&quot;height&quot;:1893.3433070866142,&quot;width&quot;:4009.433070866142}"/>
</p:tagLst>
</file>

<file path=ppt/tags/tag8.xml><?xml version="1.0" encoding="utf-8"?>
<p:tagLst xmlns:p="http://schemas.openxmlformats.org/presentationml/2006/main">
  <p:tag name="KSO_WM_UNIT_PLACING_PICTURE_USER_VIEWPORT" val="{&quot;height&quot;:5343.696062992126,&quot;width&quot;:14311.461417322835}"/>
</p:tagLst>
</file>

<file path=ppt/tags/tag9.xml><?xml version="1.0" encoding="utf-8"?>
<p:tagLst xmlns:p="http://schemas.openxmlformats.org/presentationml/2006/main">
  <p:tag name="KSO_WM_UNIT_PLACING_PICTURE_USER_VIEWPORT" val="{&quot;height&quot;:4480.35748031496,&quot;width&quot;:14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5852</Words>
  <Application>WPS 演示</Application>
  <PresentationFormat>全屏显示(4:3)</PresentationFormat>
  <Paragraphs>1085</Paragraphs>
  <Slides>55</Slides>
  <Notes>38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55</vt:i4>
      </vt:variant>
    </vt:vector>
  </HeadingPairs>
  <TitlesOfParts>
    <vt:vector size="63" baseType="lpstr">
      <vt:lpstr>Arial</vt:lpstr>
      <vt:lpstr>宋体</vt:lpstr>
      <vt:lpstr>Wingdings</vt:lpstr>
      <vt:lpstr>微软雅黑</vt:lpstr>
      <vt:lpstr>Arial Unicode MS</vt:lpstr>
      <vt:lpstr>Calibri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果冻</cp:lastModifiedBy>
  <cp:revision>572</cp:revision>
  <dcterms:created xsi:type="dcterms:W3CDTF">2016-04-09T13:02:00Z</dcterms:created>
  <dcterms:modified xsi:type="dcterms:W3CDTF">2023-03-08T03:02:23Z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1ED93F6530A54F618D2059B24BBF2E69</vt:lpwstr>
  </property>
</Properties>
</file>